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22" r:id="rId3"/>
    <p:sldId id="303" r:id="rId4"/>
    <p:sldId id="379" r:id="rId5"/>
    <p:sldId id="374" r:id="rId6"/>
    <p:sldId id="422" r:id="rId7"/>
    <p:sldId id="410" r:id="rId8"/>
    <p:sldId id="423" r:id="rId9"/>
    <p:sldId id="412" r:id="rId10"/>
    <p:sldId id="416" r:id="rId11"/>
    <p:sldId id="411" r:id="rId12"/>
    <p:sldId id="401" r:id="rId13"/>
    <p:sldId id="402" r:id="rId14"/>
    <p:sldId id="426" r:id="rId15"/>
    <p:sldId id="387" r:id="rId16"/>
    <p:sldId id="393" r:id="rId17"/>
    <p:sldId id="395" r:id="rId18"/>
    <p:sldId id="396" r:id="rId19"/>
    <p:sldId id="424" r:id="rId20"/>
    <p:sldId id="359" r:id="rId21"/>
    <p:sldId id="425" r:id="rId22"/>
    <p:sldId id="363" r:id="rId23"/>
    <p:sldId id="268" r:id="rId24"/>
    <p:sldId id="360" r:id="rId25"/>
    <p:sldId id="377" r:id="rId26"/>
    <p:sldId id="364" r:id="rId27"/>
    <p:sldId id="399" r:id="rId28"/>
    <p:sldId id="381" r:id="rId29"/>
  </p:sldIdLst>
  <p:sldSz cx="9144000" cy="6858000" type="screen4x3"/>
  <p:notesSz cx="6858000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000"/>
    <a:srgbClr val="003399"/>
    <a:srgbClr val="082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79" autoAdjust="0"/>
    <p:restoredTop sz="95643" autoAdjust="0"/>
  </p:normalViewPr>
  <p:slideViewPr>
    <p:cSldViewPr>
      <p:cViewPr varScale="1">
        <p:scale>
          <a:sx n="69" d="100"/>
          <a:sy n="69" d="100"/>
        </p:scale>
        <p:origin x="103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8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Palatino" pitchFamily="18" charset="0"/>
              </a:defRPr>
            </a:lvl1pPr>
          </a:lstStyle>
          <a:p>
            <a:endParaRPr lang="nb-NO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Palatino" pitchFamily="18" charset="0"/>
              </a:defRPr>
            </a:lvl1pPr>
          </a:lstStyle>
          <a:p>
            <a:endParaRPr lang="nb-NO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306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Palatino" pitchFamily="18" charset="0"/>
              </a:defRPr>
            </a:lvl1pPr>
          </a:lstStyle>
          <a:p>
            <a:endParaRPr lang="nb-NO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30306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Palatino" pitchFamily="18" charset="0"/>
              </a:defRPr>
            </a:lvl1pPr>
          </a:lstStyle>
          <a:p>
            <a:fld id="{DCBD22C0-2821-4EDC-9675-67372AD7718A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85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algn="r">
              <a:defRPr sz="13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1" y="4715153"/>
            <a:ext cx="502920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306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30306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algn="r">
              <a:defRPr sz="1300" b="1">
                <a:solidFill>
                  <a:schemeClr val="bg1"/>
                </a:solidFill>
              </a:defRPr>
            </a:lvl1pPr>
          </a:lstStyle>
          <a:p>
            <a:fld id="{AEA76827-FC0C-42F6-AC0F-8E03D8C8032E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0427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6827-FC0C-42F6-AC0F-8E03D8C8032E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759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6827-FC0C-42F6-AC0F-8E03D8C8032E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242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6827-FC0C-42F6-AC0F-8E03D8C8032E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6904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6827-FC0C-42F6-AC0F-8E03D8C8032E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6228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6827-FC0C-42F6-AC0F-8E03D8C8032E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109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51791" indent="-2891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56602" indent="-23132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19242" indent="-23132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81883" indent="-23132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1B72B90-7951-499A-8CA8-9493985545D8}" type="slidenum">
              <a:rPr lang="nb-NO" altLang="nb-NO" sz="1200">
                <a:solidFill>
                  <a:schemeClr val="bg1"/>
                </a:solidFill>
              </a:rPr>
              <a:pPr eaLnBrk="1" hangingPunct="1"/>
              <a:t>23</a:t>
            </a:fld>
            <a:endParaRPr lang="nb-NO" altLang="nb-NO" sz="1200">
              <a:solidFill>
                <a:schemeClr val="bg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b-NO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6827-FC0C-42F6-AC0F-8E03D8C8032E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5296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6827-FC0C-42F6-AC0F-8E03D8C8032E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7979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6827-FC0C-42F6-AC0F-8E03D8C8032E}" type="slidenum">
              <a:rPr lang="nb-NO" smtClean="0"/>
              <a:pPr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64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060848"/>
            <a:ext cx="3490647" cy="4869160"/>
          </a:xfrm>
          <a:prstGeom prst="rect">
            <a:avLst/>
          </a:prstGeom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white">
          <a:xfrm>
            <a:off x="6754688" y="285618"/>
            <a:ext cx="2209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nb-NO" sz="1400" b="1" dirty="0">
                <a:solidFill>
                  <a:schemeClr val="tx2"/>
                </a:solidFill>
              </a:rPr>
              <a:t>www.nr.no</a:t>
            </a:r>
            <a:endParaRPr lang="nb-NO" sz="14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508787"/>
            <a:ext cx="5904656" cy="1344149"/>
          </a:xfrm>
          <a:noFill/>
        </p:spPr>
        <p:txBody>
          <a:bodyPr anchor="t"/>
          <a:lstStyle>
            <a:lvl1pPr>
              <a:defRPr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</a:defRPr>
            </a:lvl1pPr>
          </a:lstStyle>
          <a:p>
            <a:pPr lvl="0"/>
            <a:r>
              <a:rPr lang="nb-NO" noProof="0" dirty="0" smtClean="0"/>
              <a:t>Klikk for å redigere tittelen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ubTitle" idx="1" hasCustomPrompt="1"/>
          </p:nvPr>
        </p:nvSpPr>
        <p:spPr bwMode="white">
          <a:xfrm>
            <a:off x="251520" y="3044957"/>
            <a:ext cx="5688632" cy="960107"/>
          </a:xfrm>
        </p:spPr>
        <p:txBody>
          <a:bodyPr/>
          <a:lstStyle>
            <a:lvl1pPr marL="0" indent="0">
              <a:buFont typeface="Times New Roman" pitchFamily="18" charset="0"/>
              <a:buNone/>
              <a:defRPr sz="2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 noProof="0" dirty="0" smtClean="0"/>
              <a:t>Klikk for å redigere undertittel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4197086"/>
            <a:ext cx="5616624" cy="768085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</a:lstStyle>
          <a:p>
            <a:r>
              <a:rPr lang="en-GB" sz="2800" baseline="0" noProof="0" dirty="0" smtClean="0"/>
              <a:t>[</a:t>
            </a:r>
            <a:r>
              <a:rPr lang="en-GB" sz="2800" baseline="0" noProof="0" dirty="0" err="1" smtClean="0"/>
              <a:t>Forfattere</a:t>
            </a:r>
            <a:r>
              <a:rPr lang="en-GB" sz="2800" baseline="0" noProof="0" dirty="0" smtClean="0"/>
              <a:t>]</a:t>
            </a:r>
            <a:endParaRPr lang="en-GB" sz="2800" noProof="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253203"/>
            <a:ext cx="5616624" cy="576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GB" sz="2200" noProof="0" dirty="0" smtClean="0"/>
              <a:t>[</a:t>
            </a:r>
            <a:r>
              <a:rPr lang="en-GB" sz="2200" noProof="0" dirty="0" err="1" smtClean="0"/>
              <a:t>Lokasjon</a:t>
            </a:r>
            <a:r>
              <a:rPr lang="en-GB" sz="2200" noProof="0" dirty="0" smtClean="0"/>
              <a:t>]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6021289"/>
            <a:ext cx="5616624" cy="620799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Times New Roman" pitchFamily="18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Times New Roman" pitchFamily="18" charset="0"/>
              <a:buNone/>
              <a:tabLst/>
              <a:defRPr/>
            </a:pPr>
            <a:r>
              <a:rPr lang="en-GB" sz="2200" noProof="0" dirty="0" smtClean="0"/>
              <a:t>[</a:t>
            </a:r>
            <a:r>
              <a:rPr lang="en-GB" sz="2200" noProof="0" dirty="0" err="1" smtClean="0"/>
              <a:t>Dato</a:t>
            </a:r>
            <a:r>
              <a:rPr lang="en-GB" sz="2200" noProof="0" dirty="0" smtClean="0"/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419873" cy="670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 noProof="0" dirty="0" smtClean="0"/>
              <a:t>Klikk for å editere Master tittel stil</a:t>
            </a:r>
            <a:endParaRPr lang="nb-N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440" y="6597352"/>
            <a:ext cx="393576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97971C-2FE7-4FD3-B01F-4B5E83D933F8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4819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smtClean="0"/>
              <a:t>Klikk for å editere Master tittel stil</a:t>
            </a:r>
            <a:endParaRPr lang="en-GB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32440" y="6597352"/>
            <a:ext cx="393576" cy="260648"/>
          </a:xfrm>
        </p:spPr>
        <p:txBody>
          <a:bodyPr/>
          <a:lstStyle/>
          <a:p>
            <a:fld id="{4D89F689-C7C1-4E27-8890-76F63A669A8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0442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smtClean="0"/>
              <a:t>Klikk for å editere Master tittel stil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24000"/>
            <a:ext cx="3733800" cy="4114800"/>
          </a:xfrm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32440" y="6597352"/>
            <a:ext cx="393576" cy="260648"/>
          </a:xfrm>
        </p:spPr>
        <p:txBody>
          <a:bodyPr/>
          <a:lstStyle>
            <a:lvl1pPr>
              <a:defRPr/>
            </a:lvl1pPr>
          </a:lstStyle>
          <a:p>
            <a:fld id="{4086E72B-8DDA-4312-9150-1363B5FB6C12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99621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94D6A6-41BD-49BB-84F3-C9210A972E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2889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273051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noProof="0" dirty="0" smtClean="0"/>
              <a:t>Klikk for å editere Master tittel stil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noProof="0" dirty="0" smtClean="0"/>
              <a:t>Klikk for å editere Master tittel stil</a:t>
            </a:r>
            <a:endParaRPr lang="en-GB" noProof="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EDDD13-8D6F-4F24-AAFE-488D04EDC9F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1387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71600" y="620688"/>
            <a:ext cx="7200800" cy="4114800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 dirty="0" smtClean="0"/>
              <a:t>Klikk for å legge til et bilde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71600" y="5061182"/>
            <a:ext cx="72008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noProof="0" smtClean="0"/>
              <a:t>Klikk for å editere Master tittel stil</a:t>
            </a:r>
            <a:endParaRPr lang="en-GB" noProof="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D7D3A0-5D3C-4DC3-9F57-3B372D08EE57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4216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78F98-A0AE-4E6A-BA39-0600CB32E1E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334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251520" y="260648"/>
            <a:ext cx="8640960" cy="100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524000"/>
            <a:ext cx="864096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dirty="0" err="1" smtClean="0"/>
              <a:t>Click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edit</a:t>
            </a:r>
            <a:r>
              <a:rPr lang="nb-NO" noProof="0" dirty="0" smtClean="0"/>
              <a:t> </a:t>
            </a:r>
            <a:r>
              <a:rPr lang="nb-NO" noProof="0" dirty="0" err="1" smtClean="0"/>
              <a:t>text</a:t>
            </a:r>
            <a:endParaRPr lang="nb-NO" noProof="0" dirty="0" smtClean="0"/>
          </a:p>
          <a:p>
            <a:pPr lvl="1"/>
            <a:r>
              <a:rPr lang="nb-NO" noProof="0" dirty="0" smtClean="0"/>
              <a:t>Second </a:t>
            </a:r>
            <a:r>
              <a:rPr lang="nb-NO" noProof="0" dirty="0" err="1" smtClean="0"/>
              <a:t>level</a:t>
            </a:r>
            <a:endParaRPr lang="nb-NO" noProof="0" dirty="0" smtClean="0"/>
          </a:p>
          <a:p>
            <a:pPr lvl="2"/>
            <a:r>
              <a:rPr lang="nb-NO" noProof="0" dirty="0" smtClean="0"/>
              <a:t>Third </a:t>
            </a:r>
            <a:r>
              <a:rPr lang="nb-NO" noProof="0" dirty="0" err="1" smtClean="0"/>
              <a:t>level</a:t>
            </a:r>
            <a:endParaRPr lang="nb-NO" noProof="0" dirty="0" smtClean="0"/>
          </a:p>
          <a:p>
            <a:pPr lvl="3"/>
            <a:r>
              <a:rPr lang="nb-NO" noProof="0" dirty="0" err="1" smtClean="0"/>
              <a:t>Fourth</a:t>
            </a:r>
            <a:r>
              <a:rPr lang="nb-NO" noProof="0" dirty="0" smtClean="0"/>
              <a:t> </a:t>
            </a:r>
            <a:r>
              <a:rPr lang="nb-NO" noProof="0" dirty="0" err="1" smtClean="0"/>
              <a:t>level</a:t>
            </a:r>
            <a:endParaRPr lang="nb-NO" noProof="0" dirty="0" smtClean="0"/>
          </a:p>
          <a:p>
            <a:pPr lvl="4"/>
            <a:r>
              <a:rPr lang="nb-NO" noProof="0" dirty="0" smtClean="0"/>
              <a:t>Fifth </a:t>
            </a:r>
            <a:r>
              <a:rPr lang="nb-NO" noProof="0" dirty="0" err="1" smtClean="0"/>
              <a:t>level</a:t>
            </a:r>
            <a:endParaRPr lang="nb-NO" noProof="0" dirty="0" smtClean="0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440" y="6597352"/>
            <a:ext cx="393576" cy="26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D89F689-C7C1-4E27-8890-76F63A669A8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691680" y="5987753"/>
            <a:ext cx="6552728" cy="5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endParaRPr lang="en-GB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143537"/>
            <a:ext cx="960120" cy="3919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82544" y="6165304"/>
            <a:ext cx="1853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nb-NO" sz="1200" b="1" noProof="1" smtClean="0">
                <a:solidFill>
                  <a:srgbClr val="082E9A"/>
                </a:solidFill>
              </a:rPr>
              <a:t>www.nr.no</a:t>
            </a:r>
            <a:endParaRPr lang="nb-NO" sz="1200" b="1" dirty="0" smtClean="0">
              <a:solidFill>
                <a:srgbClr val="082E9A"/>
              </a:solidFill>
            </a:endParaRPr>
          </a:p>
          <a:p>
            <a:pPr algn="r" eaLnBrk="1" hangingPunct="1">
              <a:defRPr/>
            </a:pPr>
            <a:r>
              <a:rPr lang="nb-NO" sz="1200" b="1" noProof="1" smtClean="0">
                <a:solidFill>
                  <a:srgbClr val="082E9A"/>
                </a:solidFill>
              </a:rPr>
              <a:t>earthobs.nr.no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2" r:id="rId4"/>
    <p:sldLayoutId id="2147483655" r:id="rId5"/>
    <p:sldLayoutId id="2147483656" r:id="rId6"/>
    <p:sldLayoutId id="2147483657" r:id="rId7"/>
    <p:sldLayoutId id="2147483667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1" fontAlgn="base" hangingPunct="1">
        <a:spcBef>
          <a:spcPct val="50000"/>
        </a:spcBef>
        <a:spcAft>
          <a:spcPct val="0"/>
        </a:spcAft>
        <a:buSzPct val="80000"/>
        <a:buFont typeface="Times New Roman" pitchFamily="18" charset="0"/>
        <a:buChar char="►"/>
        <a:defRPr sz="2400" baseline="0">
          <a:solidFill>
            <a:schemeClr val="tx1"/>
          </a:solidFill>
          <a:latin typeface="+mn-lt"/>
          <a:ea typeface="+mn-ea"/>
          <a:cs typeface="+mn-cs"/>
        </a:defRPr>
      </a:lvl1pPr>
      <a:lvl2pPr marL="893763" indent="-419100" algn="l" rtl="0" eaLnBrk="1" fontAlgn="base" hangingPunct="1">
        <a:spcBef>
          <a:spcPct val="20000"/>
        </a:spcBef>
        <a:spcAft>
          <a:spcPct val="0"/>
        </a:spcAft>
        <a:buChar char="▪"/>
        <a:defRPr sz="2200">
          <a:solidFill>
            <a:schemeClr val="tx1"/>
          </a:solidFill>
          <a:latin typeface="+mn-lt"/>
        </a:defRPr>
      </a:lvl2pPr>
      <a:lvl3pPr marL="1230313" indent="-381000" algn="l" rtl="0" eaLnBrk="1" fontAlgn="base" hangingPunct="1">
        <a:spcBef>
          <a:spcPct val="20000"/>
        </a:spcBef>
        <a:spcAft>
          <a:spcPct val="0"/>
        </a:spcAft>
        <a:buChar char="◦"/>
        <a:defRPr sz="2000">
          <a:solidFill>
            <a:schemeClr val="tx1"/>
          </a:solidFill>
          <a:latin typeface="+mn-lt"/>
        </a:defRPr>
      </a:lvl3pPr>
      <a:lvl4pPr marL="1622425" indent="-381000" algn="l" rtl="0" eaLnBrk="1" fontAlgn="base" hangingPunct="1">
        <a:spcBef>
          <a:spcPct val="20000"/>
        </a:spcBef>
        <a:spcAft>
          <a:spcPct val="0"/>
        </a:spcAft>
        <a:buChar char="·"/>
        <a:defRPr sz="2000">
          <a:solidFill>
            <a:schemeClr val="tx1"/>
          </a:solidFill>
          <a:latin typeface="+mn-lt"/>
        </a:defRPr>
      </a:lvl4pPr>
      <a:lvl5pPr marL="20066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5pPr>
      <a:lvl6pPr marL="24638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6pPr>
      <a:lvl7pPr marL="29210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7pPr>
      <a:lvl8pPr marL="33782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8pPr>
      <a:lvl9pPr marL="38354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4.tiff"/><Relationship Id="rId7" Type="http://schemas.openxmlformats.org/officeDocument/2006/relationships/image" Target="../media/image68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10" Type="http://schemas.openxmlformats.org/officeDocument/2006/relationships/image" Target="../media/image71.png"/><Relationship Id="rId4" Type="http://schemas.openxmlformats.org/officeDocument/2006/relationships/image" Target="../media/image65.tiff"/><Relationship Id="rId9" Type="http://schemas.openxmlformats.org/officeDocument/2006/relationships/image" Target="../media/image7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e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iff"/><Relationship Id="rId3" Type="http://schemas.openxmlformats.org/officeDocument/2006/relationships/image" Target="../media/image78.tiff"/><Relationship Id="rId7" Type="http://schemas.openxmlformats.org/officeDocument/2006/relationships/image" Target="../media/image82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tiff"/><Relationship Id="rId5" Type="http://schemas.openxmlformats.org/officeDocument/2006/relationships/image" Target="../media/image80.tiff"/><Relationship Id="rId10" Type="http://schemas.openxmlformats.org/officeDocument/2006/relationships/image" Target="../media/image72.png"/><Relationship Id="rId4" Type="http://schemas.openxmlformats.org/officeDocument/2006/relationships/image" Target="../media/image79.tiff"/><Relationship Id="rId9" Type="http://schemas.openxmlformats.org/officeDocument/2006/relationships/image" Target="../media/image8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3" Type="http://schemas.openxmlformats.org/officeDocument/2006/relationships/image" Target="../media/image89.tiff"/><Relationship Id="rId7" Type="http://schemas.openxmlformats.org/officeDocument/2006/relationships/image" Target="../media/image9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tiff"/><Relationship Id="rId11" Type="http://schemas.openxmlformats.org/officeDocument/2006/relationships/image" Target="../media/image97.png"/><Relationship Id="rId5" Type="http://schemas.openxmlformats.org/officeDocument/2006/relationships/image" Target="../media/image91.tiff"/><Relationship Id="rId10" Type="http://schemas.openxmlformats.org/officeDocument/2006/relationships/image" Target="../media/image96.tiff"/><Relationship Id="rId4" Type="http://schemas.openxmlformats.org/officeDocument/2006/relationships/image" Target="../media/image90.tiff"/><Relationship Id="rId9" Type="http://schemas.openxmlformats.org/officeDocument/2006/relationships/image" Target="../media/image9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7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"/><Relationship Id="rId3" Type="http://schemas.openxmlformats.org/officeDocument/2006/relationships/image" Target="../media/image25.tif"/><Relationship Id="rId7" Type="http://schemas.openxmlformats.org/officeDocument/2006/relationships/image" Target="../media/image29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tif"/><Relationship Id="rId5" Type="http://schemas.openxmlformats.org/officeDocument/2006/relationships/image" Target="../media/image27.tif"/><Relationship Id="rId10" Type="http://schemas.openxmlformats.org/officeDocument/2006/relationships/image" Target="../media/image32.tif"/><Relationship Id="rId4" Type="http://schemas.openxmlformats.org/officeDocument/2006/relationships/image" Target="../media/image26.tif"/><Relationship Id="rId9" Type="http://schemas.openxmlformats.org/officeDocument/2006/relationships/image" Target="../media/image3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196752"/>
            <a:ext cx="7992888" cy="1344149"/>
          </a:xfrm>
        </p:spPr>
        <p:txBody>
          <a:bodyPr/>
          <a:lstStyle/>
          <a:p>
            <a:r>
              <a:rPr lang="en-GB" altLang="nb-NO" dirty="0" smtClean="0"/>
              <a:t>Remote sensing of snow properties with Sentinel-3 versus MODIS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852936"/>
            <a:ext cx="5688632" cy="960107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GB" altLang="nb-NO" sz="2000" dirty="0"/>
              <a:t>Rune Solberg, </a:t>
            </a:r>
            <a:r>
              <a:rPr lang="en-GB" altLang="nb-NO" sz="2000" dirty="0" err="1"/>
              <a:t>Øivind</a:t>
            </a:r>
            <a:r>
              <a:rPr lang="en-GB" altLang="nb-NO" sz="2000" dirty="0"/>
              <a:t> Due Trier, Øystein </a:t>
            </a:r>
            <a:r>
              <a:rPr lang="en-GB" altLang="nb-NO" sz="2000" dirty="0" smtClean="0"/>
              <a:t>Rudjord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GB" altLang="nb-NO" sz="1400" dirty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GB" altLang="nb-NO" sz="1800" dirty="0"/>
              <a:t>Section for Earth Observation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GB" altLang="nb-NO" sz="1800" dirty="0"/>
              <a:t>Norwegian Computing </a:t>
            </a:r>
            <a:r>
              <a:rPr lang="en-GB" altLang="nb-NO" sz="1800" dirty="0" err="1"/>
              <a:t>Center</a:t>
            </a:r>
            <a:endParaRPr lang="en-GB" altLang="nb-NO" sz="1800" dirty="0"/>
          </a:p>
        </p:txBody>
      </p:sp>
      <p:pic>
        <p:nvPicPr>
          <p:cNvPr id="5" name="Picture 7" descr="MODIS100008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9" t="50232" r="20709" b="16693"/>
          <a:stretch/>
        </p:blipFill>
        <p:spPr bwMode="auto">
          <a:xfrm>
            <a:off x="323529" y="4365104"/>
            <a:ext cx="2304256" cy="1883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deresultat for snow mountain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" r="27212"/>
          <a:stretch/>
        </p:blipFill>
        <p:spPr bwMode="auto">
          <a:xfrm>
            <a:off x="2771801" y="4365104"/>
            <a:ext cx="2179747" cy="18833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 bwMode="white">
          <a:xfrm>
            <a:off x="251521" y="6279703"/>
            <a:ext cx="47000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200" i="1" dirty="0" smtClean="0"/>
              <a:t>9</a:t>
            </a:r>
            <a:r>
              <a:rPr lang="en-GB" sz="1200" i="1" baseline="30000" dirty="0" smtClean="0"/>
              <a:t>th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EARSeL</a:t>
            </a:r>
            <a:r>
              <a:rPr lang="en-GB" sz="1200" i="1" dirty="0" smtClean="0"/>
              <a:t> workshop on Land Ice and Snow</a:t>
            </a:r>
            <a:br>
              <a:rPr lang="en-GB" sz="1200" i="1" dirty="0" smtClean="0"/>
            </a:br>
            <a:r>
              <a:rPr lang="en-GB" sz="1200" i="1" dirty="0" smtClean="0"/>
              <a:t>3 - 5 February 2020, Bern, Switzerland</a:t>
            </a:r>
            <a:endParaRPr lang="en-GB" sz="1200" i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787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20080"/>
          </a:xfrm>
        </p:spPr>
        <p:txBody>
          <a:bodyPr/>
          <a:lstStyle/>
          <a:p>
            <a:r>
              <a:rPr lang="en-GB" dirty="0" smtClean="0"/>
              <a:t>Surface temperatures &gt; 305 K in S7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537321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SLSTR 3 June 2018. High surface temperatures in summer might be above threshold value of 305 K. Agricultural areas would typically have higher surface temperatures than forested areas</a:t>
            </a:r>
            <a:endParaRPr lang="en-GB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39772"/>
            <a:ext cx="605930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8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20080"/>
          </a:xfrm>
        </p:spPr>
        <p:txBody>
          <a:bodyPr/>
          <a:lstStyle/>
          <a:p>
            <a:r>
              <a:rPr lang="en-GB" dirty="0" smtClean="0"/>
              <a:t>Bias correction of S5 and S6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5"/>
            <a:ext cx="6624736" cy="445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31640" y="5508808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SCE, SNOMAP, 28 April 2018 without correction of S5 and S6 (left) and with correction (right)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7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Cloud masking with Sentinel-2</a:t>
            </a:r>
            <a:endParaRPr lang="en-GB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762000" y="1524000"/>
                <a:ext cx="4147732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800" dirty="0" smtClean="0"/>
                  <a:t>We have implemented ESA’s standard MSI cloud masking algorithm:</a:t>
                </a:r>
                <a:endParaRPr lang="en-GB" sz="1800" dirty="0"/>
              </a:p>
              <a:p>
                <a:r>
                  <a:rPr lang="en-GB" sz="1800" dirty="0" smtClean="0"/>
                  <a:t>Test for dense cloud</a:t>
                </a:r>
                <a:r>
                  <a:rPr lang="en-GB" sz="1800" i="1" dirty="0"/>
                  <a:t/>
                </a:r>
                <a:br>
                  <a:rPr lang="en-GB" sz="1800" i="1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8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800" i="1">
                        <a:latin typeface="Cambria Math" panose="02040503050406030204" pitchFamily="18" charset="0"/>
                      </a:rPr>
                      <m:t> ∧</m:t>
                    </m:r>
                    <m:d>
                      <m:d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&gt; 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&gt; 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800" dirty="0"/>
                  <a:t/>
                </a:r>
                <a:br>
                  <a:rPr lang="en-GB" sz="1800" dirty="0"/>
                </a:br>
                <a:endParaRPr lang="en-GB" sz="1800" dirty="0"/>
              </a:p>
              <a:p>
                <a:r>
                  <a:rPr lang="en-GB" sz="1800" dirty="0" smtClean="0"/>
                  <a:t>Test for cirrus cloud</a:t>
                </a:r>
                <a:r>
                  <a:rPr lang="en-GB" sz="1800" i="1" dirty="0"/>
                  <a:t/>
                </a:r>
                <a:br>
                  <a:rPr lang="en-GB" sz="1800" i="1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800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800" i="1">
                        <a:latin typeface="Cambria Math" panose="02040503050406030204" pitchFamily="18" charset="0"/>
                      </a:rPr>
                      <m:t> ∧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GB" sz="1800" i="1">
                        <a:latin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GB" sz="1800" i="1" dirty="0"/>
                  <a:t/>
                </a:r>
                <a:br>
                  <a:rPr lang="en-GB" sz="1800" i="1" dirty="0"/>
                </a:br>
                <a:endParaRPr lang="en-GB" sz="1800" i="1" dirty="0"/>
              </a:p>
              <a:p>
                <a:r>
                  <a:rPr lang="en-GB" sz="1800" i="1" dirty="0" err="1"/>
                  <a:t>B</a:t>
                </a:r>
                <a:r>
                  <a:rPr lang="en-GB" sz="1800" i="1" baseline="-25000" dirty="0" err="1"/>
                  <a:t>n</a:t>
                </a:r>
                <a:r>
                  <a:rPr lang="en-GB" sz="1800" dirty="0"/>
                  <a:t> </a:t>
                </a:r>
                <a:r>
                  <a:rPr lang="en-GB" sz="1800" dirty="0" smtClean="0"/>
                  <a:t>is the TOA reflectance in MSI band </a:t>
                </a:r>
                <a:r>
                  <a:rPr lang="en-GB" sz="1800" i="1" dirty="0"/>
                  <a:t>n</a:t>
                </a:r>
                <a:r>
                  <a:rPr lang="en-GB" sz="1800" dirty="0"/>
                  <a:t> </a:t>
                </a:r>
                <a:r>
                  <a:rPr lang="en-GB" sz="1800" dirty="0" smtClean="0"/>
                  <a:t>and </a:t>
                </a:r>
                <a:r>
                  <a:rPr lang="en-GB" sz="1800" i="1" dirty="0" err="1" smtClean="0"/>
                  <a:t>T</a:t>
                </a:r>
                <a:r>
                  <a:rPr lang="en-GB" sz="1800" i="1" baseline="-25000" dirty="0" err="1" smtClean="0"/>
                  <a:t>n</a:t>
                </a:r>
                <a:r>
                  <a:rPr lang="en-GB" sz="1800" dirty="0" smtClean="0"/>
                  <a:t> is the corresponding threshold value</a:t>
                </a:r>
                <a:endParaRPr lang="en-GB" sz="1800" dirty="0"/>
              </a:p>
              <a:p>
                <a:endParaRPr lang="en-GB" sz="18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762000" y="1524000"/>
                <a:ext cx="4147732" cy="4114800"/>
              </a:xfrm>
              <a:blipFill>
                <a:blip r:embed="rId3"/>
                <a:stretch>
                  <a:fillRect l="-1176" t="-741" r="-1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7971C-2FE7-4FD3-B01F-4B5E83D933F8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26"/>
          <a:stretch/>
        </p:blipFill>
        <p:spPr>
          <a:xfrm>
            <a:off x="6366023" y="1644382"/>
            <a:ext cx="2526457" cy="4249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3"/>
          <a:stretch/>
        </p:blipFill>
        <p:spPr>
          <a:xfrm>
            <a:off x="4572000" y="1373766"/>
            <a:ext cx="2641988" cy="4550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white">
          <a:xfrm>
            <a:off x="3829612" y="5894088"/>
            <a:ext cx="216024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100" dirty="0" smtClean="0"/>
              <a:t>Sentinel-2 SCE, SNOMAP 14 April 2019 and MSI cloud mask</a:t>
            </a:r>
            <a:endParaRPr lang="en-GB" sz="1100" dirty="0"/>
          </a:p>
        </p:txBody>
      </p:sp>
      <p:sp>
        <p:nvSpPr>
          <p:cNvPr id="10" name="TextBox 9"/>
          <p:cNvSpPr txBox="1"/>
          <p:nvPr/>
        </p:nvSpPr>
        <p:spPr bwMode="white">
          <a:xfrm>
            <a:off x="5989852" y="5894088"/>
            <a:ext cx="202225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100" dirty="0" smtClean="0"/>
              <a:t>Sentinel-2 colour composite </a:t>
            </a:r>
            <a:br>
              <a:rPr lang="en-GB" sz="1100" dirty="0" smtClean="0"/>
            </a:br>
            <a:r>
              <a:rPr lang="en-GB" sz="1100" dirty="0" smtClean="0"/>
              <a:t>14 </a:t>
            </a:r>
            <a:r>
              <a:rPr lang="en-GB" sz="1100" dirty="0"/>
              <a:t>A</a:t>
            </a:r>
            <a:r>
              <a:rPr lang="en-GB" sz="1100" dirty="0" smtClean="0"/>
              <a:t>pril 2019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354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Transfer of cloud mask from </a:t>
            </a:r>
            <a:br>
              <a:rPr lang="en-GB" dirty="0" smtClean="0"/>
            </a:br>
            <a:r>
              <a:rPr lang="en-GB" dirty="0" smtClean="0"/>
              <a:t>Sentinel-3 to Sentinel-2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000" dirty="0" smtClean="0"/>
              <a:t>Cloud detection with SLSTR</a:t>
            </a:r>
          </a:p>
          <a:p>
            <a:r>
              <a:rPr lang="en-GB" sz="2000" dirty="0" smtClean="0"/>
              <a:t>Cloud mask is generalised and expanded to compensate for changes in cloud cover between acquisitions</a:t>
            </a:r>
          </a:p>
          <a:p>
            <a:r>
              <a:rPr lang="en-GB" sz="2000" dirty="0" smtClean="0"/>
              <a:t>Sentinel-2 tiles not covered by the cloud mask are chosen for snow </a:t>
            </a:r>
            <a:br>
              <a:rPr lang="en-GB" sz="2000" dirty="0" smtClean="0"/>
            </a:br>
            <a:r>
              <a:rPr lang="en-GB" sz="2000" dirty="0" smtClean="0"/>
              <a:t>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7971C-2FE7-4FD3-B01F-4B5E83D933F8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72" y="1721435"/>
            <a:ext cx="3330898" cy="4172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75" t="29840" r="32281" b="13460"/>
          <a:stretch/>
        </p:blipFill>
        <p:spPr>
          <a:xfrm>
            <a:off x="5657237" y="1614508"/>
            <a:ext cx="3471215" cy="427958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6048164" y="3014377"/>
            <a:ext cx="720080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 bwMode="white">
          <a:xfrm>
            <a:off x="5531530" y="3386595"/>
            <a:ext cx="12241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 smtClean="0"/>
              <a:t>Cloud mask</a:t>
            </a:r>
            <a:br>
              <a:rPr lang="en-GB" sz="1400" dirty="0" smtClean="0"/>
            </a:br>
            <a:r>
              <a:rPr lang="en-GB" sz="1400" dirty="0" smtClean="0"/>
              <a:t>generalised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 bwMode="white">
          <a:xfrm>
            <a:off x="2843808" y="5968291"/>
            <a:ext cx="302433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100" dirty="0" smtClean="0"/>
              <a:t>Sentinel-3 FSC S&amp;A, 14 April 2019</a:t>
            </a:r>
            <a:endParaRPr lang="en-GB" sz="1100" dirty="0"/>
          </a:p>
        </p:txBody>
      </p:sp>
      <p:sp>
        <p:nvSpPr>
          <p:cNvPr id="11" name="TextBox 10"/>
          <p:cNvSpPr txBox="1"/>
          <p:nvPr/>
        </p:nvSpPr>
        <p:spPr bwMode="white">
          <a:xfrm>
            <a:off x="5383094" y="5978274"/>
            <a:ext cx="27703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100" dirty="0" smtClean="0"/>
              <a:t>Sentinel-2 SCE SNOMAP 14 April 2019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4979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7504" y="6023855"/>
            <a:ext cx="1008112" cy="703821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Preliminary validation results for FSC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484784"/>
            <a:ext cx="4320480" cy="2913112"/>
          </a:xfrm>
        </p:spPr>
        <p:txBody>
          <a:bodyPr/>
          <a:lstStyle/>
          <a:p>
            <a:r>
              <a:rPr lang="en-GB" sz="1800" dirty="0" smtClean="0"/>
              <a:t>Stratification in land cover classes differently affecting viewable snow cover</a:t>
            </a:r>
          </a:p>
          <a:p>
            <a:r>
              <a:rPr lang="en-GB" sz="1800" dirty="0" smtClean="0"/>
              <a:t>“Ground truth” determined semi-manually from Sentinel-2</a:t>
            </a:r>
          </a:p>
          <a:p>
            <a:r>
              <a:rPr lang="en-GB" sz="1800" dirty="0" smtClean="0"/>
              <a:t>Preliminary results includes March-June 2019 S&amp;A FSC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E72B-8DDA-4312-9150-1363B5FB6C12}" type="slidenum">
              <a:rPr lang="en-GB" noProof="0" smtClean="0"/>
              <a:pPr/>
              <a:t>14</a:t>
            </a:fld>
            <a:endParaRPr lang="en-GB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5"/>
          <a:stretch/>
        </p:blipFill>
        <p:spPr bwMode="auto">
          <a:xfrm>
            <a:off x="4598818" y="1486418"/>
            <a:ext cx="4327198" cy="4537437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507086"/>
              </p:ext>
            </p:extLst>
          </p:nvPr>
        </p:nvGraphicFramePr>
        <p:xfrm>
          <a:off x="755576" y="3956933"/>
          <a:ext cx="3503712" cy="2624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129">
                  <a:extLst>
                    <a:ext uri="{9D8B030D-6E8A-4147-A177-3AD203B41FA5}">
                      <a16:colId xmlns:a16="http://schemas.microsoft.com/office/drawing/2014/main" val="2726853965"/>
                    </a:ext>
                  </a:extLst>
                </a:gridCol>
                <a:gridCol w="1602583">
                  <a:extLst>
                    <a:ext uri="{9D8B030D-6E8A-4147-A177-3AD203B41FA5}">
                      <a16:colId xmlns:a16="http://schemas.microsoft.com/office/drawing/2014/main" val="3186929369"/>
                    </a:ext>
                  </a:extLst>
                </a:gridCol>
              </a:tblGrid>
              <a:tr h="33704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Land cover class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RMSD (% FSC)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121948"/>
                  </a:ext>
                </a:extLst>
              </a:tr>
              <a:tr h="28672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Agriculture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11.43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784613"/>
                  </a:ext>
                </a:extLst>
              </a:tr>
              <a:tr h="280786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Coniferous</a:t>
                      </a:r>
                      <a:r>
                        <a:rPr lang="en-GB" sz="1200" baseline="0" dirty="0" smtClean="0"/>
                        <a:t> forest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24.68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290988"/>
                  </a:ext>
                </a:extLst>
              </a:tr>
              <a:tr h="2867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Mixed forest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18.64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690607"/>
                  </a:ext>
                </a:extLst>
              </a:tr>
              <a:tr h="2867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Deciduous forest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14.17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395756"/>
                  </a:ext>
                </a:extLst>
              </a:tr>
              <a:tr h="28672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Vegetation-free</a:t>
                      </a:r>
                      <a:r>
                        <a:rPr lang="en-GB" sz="1200" baseline="0" dirty="0" smtClean="0"/>
                        <a:t> m</a:t>
                      </a:r>
                      <a:r>
                        <a:rPr lang="en-GB" sz="1200" dirty="0" smtClean="0"/>
                        <a:t>ountain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8.78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339100"/>
                  </a:ext>
                </a:extLst>
              </a:tr>
              <a:tr h="28672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Low vegetation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7.62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273431"/>
                  </a:ext>
                </a:extLst>
              </a:tr>
              <a:tr h="28672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Peat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9.39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788228"/>
                  </a:ext>
                </a:extLst>
              </a:tr>
              <a:tr h="286728">
                <a:tc>
                  <a:txBody>
                    <a:bodyPr/>
                    <a:lstStyle/>
                    <a:p>
                      <a:r>
                        <a:rPr lang="en-GB" sz="1200" i="1" dirty="0" smtClean="0"/>
                        <a:t>All classes</a:t>
                      </a:r>
                      <a:endParaRPr lang="en-GB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smtClean="0"/>
                        <a:t>14.59</a:t>
                      </a:r>
                      <a:endParaRPr lang="en-GB" sz="12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92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28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92088"/>
          </a:xfrm>
        </p:spPr>
        <p:txBody>
          <a:bodyPr/>
          <a:lstStyle/>
          <a:p>
            <a:r>
              <a:rPr lang="en-US" sz="3200" dirty="0" smtClean="0"/>
              <a:t>HMM multi-sensor multi-temporal algorithm combining Sentinel-1 and Sentinel-3 data</a:t>
            </a:r>
            <a:endParaRPr lang="en-US" sz="32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004048" y="3645024"/>
            <a:ext cx="628040" cy="13559"/>
          </a:xfrm>
          <a:prstGeom prst="straightConnector1">
            <a:avLst/>
          </a:prstGeom>
          <a:ln w="127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38302"/>
            <a:ext cx="2816456" cy="53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8" name="Left Brace 4107"/>
          <p:cNvSpPr/>
          <p:nvPr/>
        </p:nvSpPr>
        <p:spPr>
          <a:xfrm>
            <a:off x="5570877" y="1557734"/>
            <a:ext cx="516382" cy="4175522"/>
          </a:xfrm>
          <a:prstGeom prst="lef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519" y="2456145"/>
            <a:ext cx="2013355" cy="2197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8032" t="32990" r="9444" b="44330"/>
          <a:stretch/>
        </p:blipFill>
        <p:spPr>
          <a:xfrm>
            <a:off x="5940152" y="4728408"/>
            <a:ext cx="3191742" cy="1063914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5"/>
          <a:srcRect l="46063" t="67010" r="9444" b="19760"/>
          <a:stretch/>
        </p:blipFill>
        <p:spPr>
          <a:xfrm>
            <a:off x="1569388" y="5930988"/>
            <a:ext cx="4517871" cy="839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339" y="2667907"/>
            <a:ext cx="3316709" cy="2990063"/>
          </a:xfrm>
          <a:prstGeom prst="rect">
            <a:avLst/>
          </a:prstGeom>
        </p:spPr>
      </p:pic>
      <p:pic>
        <p:nvPicPr>
          <p:cNvPr id="184" name="Picture 183" descr="C:\Users\salberg\OneDrive\_SnowBall\reports\snow0617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43545"/>
            <a:ext cx="1865462" cy="126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3130" y="1154091"/>
            <a:ext cx="1845865" cy="1256912"/>
          </a:xfrm>
          <a:prstGeom prst="rect">
            <a:avLst/>
          </a:prstGeom>
        </p:spPr>
      </p:pic>
      <p:sp>
        <p:nvSpPr>
          <p:cNvPr id="8" name="Cross 7"/>
          <p:cNvSpPr/>
          <p:nvPr/>
        </p:nvSpPr>
        <p:spPr bwMode="auto">
          <a:xfrm>
            <a:off x="2436574" y="1646612"/>
            <a:ext cx="260980" cy="261323"/>
          </a:xfrm>
          <a:prstGeom prst="pl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 bwMode="white">
          <a:xfrm>
            <a:off x="302081" y="2375302"/>
            <a:ext cx="115212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100" baseline="0" dirty="0" smtClean="0"/>
              <a:t>Sentinel-1 SAR</a:t>
            </a:r>
          </a:p>
        </p:txBody>
      </p:sp>
      <p:sp>
        <p:nvSpPr>
          <p:cNvPr id="187" name="TextBox 186"/>
          <p:cNvSpPr txBox="1"/>
          <p:nvPr/>
        </p:nvSpPr>
        <p:spPr bwMode="white">
          <a:xfrm>
            <a:off x="2771800" y="2375302"/>
            <a:ext cx="172819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100" baseline="0" dirty="0" smtClean="0"/>
              <a:t>Sentinel-3 optical (SSW)</a:t>
            </a:r>
          </a:p>
        </p:txBody>
      </p:sp>
      <p:sp>
        <p:nvSpPr>
          <p:cNvPr id="188" name="TextBox 187"/>
          <p:cNvSpPr txBox="1"/>
          <p:nvPr/>
        </p:nvSpPr>
        <p:spPr bwMode="white">
          <a:xfrm>
            <a:off x="2643934" y="5517232"/>
            <a:ext cx="236011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100" baseline="0" dirty="0" smtClean="0"/>
              <a:t>Space-time hidden</a:t>
            </a:r>
            <a:r>
              <a:rPr lang="en-GB" sz="1100" dirty="0" smtClean="0"/>
              <a:t> Markov model</a:t>
            </a:r>
            <a:endParaRPr lang="en-GB" sz="11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1195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66" y="116632"/>
            <a:ext cx="8658034" cy="720080"/>
          </a:xfrm>
        </p:spPr>
        <p:txBody>
          <a:bodyPr/>
          <a:lstStyle/>
          <a:p>
            <a:r>
              <a:rPr lang="en-US" sz="2400" dirty="0" smtClean="0"/>
              <a:t>FSC from SLSTR, optical and multi-sensor multi-temporal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 bwMode="white">
          <a:xfrm>
            <a:off x="485966" y="3368025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/>
              <a:t>16 January </a:t>
            </a:r>
            <a:r>
              <a:rPr lang="en-US" sz="1200" baseline="0" dirty="0" smtClean="0"/>
              <a:t>2017</a:t>
            </a:r>
          </a:p>
        </p:txBody>
      </p:sp>
      <p:sp>
        <p:nvSpPr>
          <p:cNvPr id="5" name="TextBox 4"/>
          <p:cNvSpPr txBox="1"/>
          <p:nvPr/>
        </p:nvSpPr>
        <p:spPr bwMode="white">
          <a:xfrm rot="16200000">
            <a:off x="-104316" y="1938027"/>
            <a:ext cx="792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aseline="0" dirty="0" smtClean="0"/>
              <a:t>S&amp;A</a:t>
            </a:r>
            <a:r>
              <a:rPr lang="en-US" sz="1200" dirty="0" smtClean="0"/>
              <a:t> optical</a:t>
            </a:r>
            <a:endParaRPr lang="en-US" sz="1200" baseline="0" dirty="0" smtClean="0"/>
          </a:p>
        </p:txBody>
      </p:sp>
      <p:sp>
        <p:nvSpPr>
          <p:cNvPr id="6" name="TextBox 5"/>
          <p:cNvSpPr txBox="1"/>
          <p:nvPr/>
        </p:nvSpPr>
        <p:spPr bwMode="white">
          <a:xfrm>
            <a:off x="2636995" y="3368025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/>
              <a:t>27 March 2017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 bwMode="white">
          <a:xfrm>
            <a:off x="4806446" y="3368025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/>
              <a:t>1 May 2017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 bwMode="white">
          <a:xfrm>
            <a:off x="6741451" y="3368025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/>
              <a:t>27 May 2017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 bwMode="white">
          <a:xfrm rot="16200000">
            <a:off x="-66999" y="4674331"/>
            <a:ext cx="792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aseline="0" dirty="0" smtClean="0"/>
              <a:t>S&amp;A multi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7"/>
          <a:stretch/>
        </p:blipFill>
        <p:spPr bwMode="auto">
          <a:xfrm>
            <a:off x="6444208" y="6113216"/>
            <a:ext cx="1165341" cy="6926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50249"/>
          <a:stretch/>
        </p:blipFill>
        <p:spPr>
          <a:xfrm>
            <a:off x="536779" y="962428"/>
            <a:ext cx="1869509" cy="23945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49719"/>
          <a:stretch/>
        </p:blipFill>
        <p:spPr>
          <a:xfrm>
            <a:off x="539552" y="3645025"/>
            <a:ext cx="1871674" cy="2382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2634344" y="962428"/>
            <a:ext cx="1866390" cy="23854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50242"/>
          <a:stretch/>
        </p:blipFill>
        <p:spPr>
          <a:xfrm>
            <a:off x="2634344" y="3644133"/>
            <a:ext cx="1817015" cy="23836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r="49704"/>
          <a:stretch/>
        </p:blipFill>
        <p:spPr>
          <a:xfrm>
            <a:off x="4716016" y="962427"/>
            <a:ext cx="1872208" cy="23779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50296"/>
          <a:stretch/>
        </p:blipFill>
        <p:spPr>
          <a:xfrm>
            <a:off x="4705316" y="3631998"/>
            <a:ext cx="1873697" cy="24081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r="49549"/>
          <a:stretch/>
        </p:blipFill>
        <p:spPr>
          <a:xfrm>
            <a:off x="6790151" y="962426"/>
            <a:ext cx="1874657" cy="23779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50450"/>
          <a:stretch/>
        </p:blipFill>
        <p:spPr>
          <a:xfrm>
            <a:off x="6789470" y="3607953"/>
            <a:ext cx="1875338" cy="24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8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20080"/>
          </a:xfrm>
        </p:spPr>
        <p:txBody>
          <a:bodyPr/>
          <a:lstStyle/>
          <a:p>
            <a:r>
              <a:rPr lang="en-US" dirty="0"/>
              <a:t>FSC from SLSTR, </a:t>
            </a:r>
            <a:r>
              <a:rPr lang="en-US" dirty="0" smtClean="0"/>
              <a:t>optical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678F98-A0AE-4E6A-BA39-0600CB32E1E1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93951"/>
            <a:ext cx="4248472" cy="55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FSC from SLSTR, </a:t>
            </a:r>
            <a:r>
              <a:rPr lang="en-US" dirty="0" smtClean="0"/>
              <a:t>multi-sensor/multi-temporal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678F98-A0AE-4E6A-BA39-0600CB32E1E1}" type="slidenum">
              <a:rPr lang="nb-NO" smtClean="0"/>
              <a:pPr>
                <a:defRPr/>
              </a:pPr>
              <a:t>18</a:t>
            </a:fld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16" y="1124743"/>
            <a:ext cx="4283075" cy="55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56" y="188640"/>
            <a:ext cx="8640960" cy="864096"/>
          </a:xfrm>
        </p:spPr>
        <p:txBody>
          <a:bodyPr/>
          <a:lstStyle/>
          <a:p>
            <a:r>
              <a:rPr lang="en-GB" dirty="0" smtClean="0"/>
              <a:t>Snow surface temperature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968552" cy="482453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dirty="0" smtClean="0"/>
              <a:t>The algorithm for snow skin surface temperature is based on an approach developed by Key et al. (1997):</a:t>
            </a:r>
          </a:p>
          <a:p>
            <a:pPr>
              <a:lnSpc>
                <a:spcPct val="80000"/>
              </a:lnSpc>
            </a:pPr>
            <a:r>
              <a:rPr lang="en-GB" sz="2000" dirty="0"/>
              <a:t> </a:t>
            </a: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en-GB" sz="2000" dirty="0" smtClean="0"/>
              <a:t>Atmospheric attenuation of the snow surface brightness temperature is compensated for by combining bands differently affected by </a:t>
            </a:r>
            <a:r>
              <a:rPr lang="en-GB" sz="2000" dirty="0"/>
              <a:t>w</a:t>
            </a:r>
            <a:r>
              <a:rPr lang="en-GB" sz="2000" dirty="0" smtClean="0"/>
              <a:t>ater vapour (split window) and view angle (path length through the atmosphere)</a:t>
            </a:r>
          </a:p>
          <a:p>
            <a:pPr>
              <a:lnSpc>
                <a:spcPct val="80000"/>
              </a:lnSpc>
            </a:pPr>
            <a:r>
              <a:rPr lang="en-GB" altLang="en-US" sz="2000" dirty="0" smtClean="0"/>
              <a:t>The algorithm requires surface emissivity. Therefore, we restrict retrieval to full snow cover </a:t>
            </a:r>
          </a:p>
          <a:p>
            <a:pPr>
              <a:lnSpc>
                <a:spcPct val="80000"/>
              </a:lnSpc>
            </a:pPr>
            <a:r>
              <a:rPr lang="en-GB" altLang="en-US" sz="2000" dirty="0" smtClean="0"/>
              <a:t>Coefficients for SLSTR TBD by Key, we use MODIS coefficients currently</a:t>
            </a:r>
          </a:p>
          <a:p>
            <a:pPr>
              <a:lnSpc>
                <a:spcPct val="80000"/>
              </a:lnSpc>
            </a:pPr>
            <a:r>
              <a:rPr lang="en-GB" altLang="en-US" sz="2000" dirty="0" smtClean="0"/>
              <a:t>Field measurements for MODIS indicate ̴ 0.5 °C accuracy</a:t>
            </a:r>
            <a:endParaRPr lang="en-GB" alt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711" y="5389900"/>
            <a:ext cx="2522123" cy="53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3479" t="7672" r="52214" b="13579"/>
          <a:stretch/>
        </p:blipFill>
        <p:spPr>
          <a:xfrm>
            <a:off x="5292080" y="1196752"/>
            <a:ext cx="3553788" cy="4586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3" y="2060848"/>
            <a:ext cx="4218289" cy="288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white">
          <a:xfrm>
            <a:off x="5045872" y="5989185"/>
            <a:ext cx="2982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b-NO" sz="1600" dirty="0"/>
              <a:t>STS, </a:t>
            </a:r>
            <a:r>
              <a:rPr lang="nb-NO" sz="1600" dirty="0" smtClean="0"/>
              <a:t>SLSTR,11 April </a:t>
            </a:r>
            <a:r>
              <a:rPr lang="nb-NO" sz="16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9710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figure2ss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56792"/>
            <a:ext cx="1789989" cy="230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48" r="24958"/>
          <a:stretch/>
        </p:blipFill>
        <p:spPr bwMode="auto">
          <a:xfrm>
            <a:off x="5710812" y="2178525"/>
            <a:ext cx="1763233" cy="231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 product portfolio developed with MODIS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Snow cover </a:t>
            </a:r>
            <a:endParaRPr lang="en-US" sz="2000" dirty="0"/>
          </a:p>
          <a:p>
            <a:r>
              <a:rPr lang="en-US" sz="2000" dirty="0"/>
              <a:t>Snow surface temperature</a:t>
            </a:r>
          </a:p>
          <a:p>
            <a:r>
              <a:rPr lang="en-US" sz="2000" dirty="0"/>
              <a:t>Snow grain size</a:t>
            </a:r>
          </a:p>
          <a:p>
            <a:r>
              <a:rPr lang="en-US" sz="2000" dirty="0"/>
              <a:t>Snow surface </a:t>
            </a:r>
            <a:r>
              <a:rPr lang="en-US" sz="2000" dirty="0" smtClean="0"/>
              <a:t>wetness</a:t>
            </a:r>
          </a:p>
          <a:p>
            <a:r>
              <a:rPr lang="en-US" sz="2000" dirty="0" smtClean="0"/>
              <a:t>Snow </a:t>
            </a:r>
            <a:r>
              <a:rPr lang="en-US" sz="2000" dirty="0"/>
              <a:t>surface hoar</a:t>
            </a:r>
          </a:p>
          <a:p>
            <a:r>
              <a:rPr lang="en-US" sz="2000" dirty="0"/>
              <a:t>Snow spectral albedo</a:t>
            </a:r>
          </a:p>
          <a:p>
            <a:r>
              <a:rPr lang="en-US" sz="2000" dirty="0" smtClean="0"/>
              <a:t>Snow </a:t>
            </a:r>
            <a:r>
              <a:rPr lang="en-US" sz="2000" dirty="0"/>
              <a:t>impurities </a:t>
            </a:r>
          </a:p>
          <a:p>
            <a:r>
              <a:rPr lang="en-US" sz="2000" dirty="0" smtClean="0"/>
              <a:t>Black carbon in snow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E72B-8DDA-4312-9150-1363B5FB6C12}" type="slidenum">
              <a:rPr lang="en-GB" noProof="0" smtClean="0"/>
              <a:pPr/>
              <a:t>2</a:t>
            </a:fld>
            <a:endParaRPr lang="en-GB" noProof="0" dirty="0"/>
          </a:p>
        </p:txBody>
      </p:sp>
      <p:pic>
        <p:nvPicPr>
          <p:cNvPr id="8" name="Picture 4" descr="April0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3" r="68356" b="10836"/>
          <a:stretch/>
        </p:blipFill>
        <p:spPr bwMode="auto">
          <a:xfrm>
            <a:off x="5088056" y="2796750"/>
            <a:ext cx="1770525" cy="234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10" y="3426383"/>
            <a:ext cx="1770525" cy="230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63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5" cy="648072"/>
          </a:xfrm>
        </p:spPr>
        <p:txBody>
          <a:bodyPr/>
          <a:lstStyle/>
          <a:p>
            <a:r>
              <a:rPr lang="nb-NO" dirty="0" smtClean="0"/>
              <a:t>STS from SLSTR and MODIS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E72B-8DDA-4312-9150-1363B5FB6C12}" type="slidenum">
              <a:rPr lang="en-GB" noProof="0" smtClean="0"/>
              <a:pPr/>
              <a:t>20</a:t>
            </a:fld>
            <a:endParaRPr lang="en-GB" noProof="0" dirty="0"/>
          </a:p>
        </p:txBody>
      </p:sp>
      <p:sp>
        <p:nvSpPr>
          <p:cNvPr id="6" name="TextBox 5"/>
          <p:cNvSpPr txBox="1"/>
          <p:nvPr/>
        </p:nvSpPr>
        <p:spPr bwMode="white">
          <a:xfrm>
            <a:off x="332739" y="3342538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23</a:t>
            </a:r>
            <a:r>
              <a:rPr lang="en-GB" sz="1200" dirty="0"/>
              <a:t> </a:t>
            </a:r>
            <a:r>
              <a:rPr lang="en-GB" sz="1200" dirty="0" smtClean="0"/>
              <a:t>February </a:t>
            </a:r>
            <a:r>
              <a:rPr lang="en-GB" sz="1200" baseline="0" dirty="0" smtClean="0"/>
              <a:t>2017</a:t>
            </a:r>
          </a:p>
        </p:txBody>
      </p:sp>
      <p:sp>
        <p:nvSpPr>
          <p:cNvPr id="8" name="TextBox 7"/>
          <p:cNvSpPr txBox="1"/>
          <p:nvPr/>
        </p:nvSpPr>
        <p:spPr bwMode="white">
          <a:xfrm>
            <a:off x="2555776" y="3342538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23 March 2017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 bwMode="white">
          <a:xfrm>
            <a:off x="4725227" y="3342538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/>
              <a:t>1</a:t>
            </a:r>
            <a:r>
              <a:rPr lang="en-GB" sz="1200" dirty="0" smtClean="0"/>
              <a:t> May 2017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 bwMode="white">
          <a:xfrm>
            <a:off x="6957475" y="3317057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23 May 2017</a:t>
            </a:r>
            <a:endParaRPr lang="en-GB" sz="1200" dirty="0"/>
          </a:p>
        </p:txBody>
      </p:sp>
      <p:pic>
        <p:nvPicPr>
          <p:cNvPr id="18" name="Picture 2" descr="U:\jodata1\processed\sentinel3_slstr_SorNorge\color\sts_1KM_grid_slstr_20170223_1021_geotifCol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3" y="3618887"/>
            <a:ext cx="1799176" cy="23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U:\jodata1\processed\sentinel3_slstr_SorNorge\color\sts_1KM_grid_slstr_20170323_0954_geotifCol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05" y="3618887"/>
            <a:ext cx="1833327" cy="238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U:\jodata1\processed\sentinel3_slstr_SorNorge\color\sts_1KM_grid_slstr_20170501_0943_geotifCol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61" y="3604243"/>
            <a:ext cx="1830373" cy="238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U:\jodata1\processed\sentinel3_slstr_SorNorge\color\sts_1KM_grid_slstr_20170523_1013_geotifCol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905" y="3589797"/>
            <a:ext cx="1836651" cy="239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U:\jodata1\processed\snowball_sornorge\color_2017\sts_1KM_grid_modis_20170223_1035_geotifCol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5" y="980728"/>
            <a:ext cx="1789287" cy="23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U:\jodata1\processed\snowball_sornorge\color_2017\sts_1KM_grid_modis_20170323_1100_geotifCol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633" y="980728"/>
            <a:ext cx="1839586" cy="23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U:\jodata1\processed\snowball_sornorge\color_2017\sts_1KM_grid_modis_20170501_1105_geotifCol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65" y="965283"/>
            <a:ext cx="1809364" cy="23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U:\jodata1\processed\snowball_sornorge\color_2017\sts_1KM_grid_modis_20170523_1030_geotifCol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60" y="965282"/>
            <a:ext cx="1844570" cy="234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 bwMode="white">
          <a:xfrm rot="16200000">
            <a:off x="-104316" y="2030360"/>
            <a:ext cx="7920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aseline="0" dirty="0" smtClean="0"/>
              <a:t>MODIS</a:t>
            </a:r>
          </a:p>
        </p:txBody>
      </p:sp>
      <p:sp>
        <p:nvSpPr>
          <p:cNvPr id="27" name="TextBox 26"/>
          <p:cNvSpPr txBox="1"/>
          <p:nvPr/>
        </p:nvSpPr>
        <p:spPr bwMode="white">
          <a:xfrm rot="16200000">
            <a:off x="-175012" y="4658652"/>
            <a:ext cx="10081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aseline="0" dirty="0" smtClean="0"/>
              <a:t>SLSTR</a:t>
            </a:r>
          </a:p>
        </p:txBody>
      </p:sp>
      <p:pic>
        <p:nvPicPr>
          <p:cNvPr id="28" name="Picture 5" descr="sts-scale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25"/>
          <a:stretch/>
        </p:blipFill>
        <p:spPr bwMode="auto">
          <a:xfrm>
            <a:off x="3267326" y="6124615"/>
            <a:ext cx="2672826" cy="6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06735" y="6287170"/>
            <a:ext cx="473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/>
              <a:t>°C</a:t>
            </a:r>
            <a:endParaRPr lang="nb-NO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868144" y="6344057"/>
            <a:ext cx="72008" cy="28803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4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/>
          <a:lstStyle/>
          <a:p>
            <a:r>
              <a:rPr lang="en-GB" dirty="0" smtClean="0"/>
              <a:t>Snow grain size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8296" y="1215553"/>
            <a:ext cx="5625832" cy="4589951"/>
          </a:xfrm>
        </p:spPr>
        <p:txBody>
          <a:bodyPr/>
          <a:lstStyle/>
          <a:p>
            <a:r>
              <a:rPr lang="en-US" sz="1800" dirty="0" smtClean="0"/>
              <a:t>Grain size index </a:t>
            </a:r>
            <a:r>
              <a:rPr lang="en-US" sz="1800" dirty="0"/>
              <a:t>(</a:t>
            </a:r>
            <a:r>
              <a:rPr lang="en-US" sz="1800" dirty="0" smtClean="0"/>
              <a:t>Dozier 1989</a:t>
            </a:r>
            <a:r>
              <a:rPr lang="en-US" sz="1800" dirty="0"/>
              <a:t>) based </a:t>
            </a:r>
            <a:r>
              <a:rPr lang="en-US" sz="1800" dirty="0" smtClean="0"/>
              <a:t>on the property that snow reflectance is sensitive to grain size in NIR</a:t>
            </a:r>
          </a:p>
          <a:p>
            <a:r>
              <a:rPr lang="en-US" sz="1800" dirty="0"/>
              <a:t>Represents the optical effective </a:t>
            </a:r>
            <a:r>
              <a:rPr lang="en-US" sz="1800" dirty="0" smtClean="0"/>
              <a:t>grain </a:t>
            </a:r>
            <a:r>
              <a:rPr lang="en-US" sz="1800" dirty="0"/>
              <a:t>size</a:t>
            </a:r>
          </a:p>
          <a:p>
            <a:r>
              <a:rPr lang="en-US" sz="1800" dirty="0" smtClean="0"/>
              <a:t>Strongly </a:t>
            </a:r>
            <a:r>
              <a:rPr lang="en-US" sz="1800" dirty="0"/>
              <a:t>correlated with the geometrical grain size, but also depending on snow crystal </a:t>
            </a:r>
            <a:r>
              <a:rPr lang="en-US" sz="1800" dirty="0" smtClean="0"/>
              <a:t>shape</a:t>
            </a:r>
          </a:p>
          <a:p>
            <a:r>
              <a:rPr lang="en-US" sz="1800" dirty="0"/>
              <a:t>Only </a:t>
            </a:r>
            <a:r>
              <a:rPr lang="en-US" sz="1800" dirty="0" smtClean="0"/>
              <a:t>computed </a:t>
            </a:r>
            <a:r>
              <a:rPr lang="en-US" sz="1800" dirty="0"/>
              <a:t>for fully snow-covered areas to avoid ground surface </a:t>
            </a:r>
            <a:r>
              <a:rPr lang="en-US" sz="1800" dirty="0" smtClean="0"/>
              <a:t>attenuation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169" y="5805504"/>
            <a:ext cx="1830311" cy="28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"/>
          <a:stretch/>
        </p:blipFill>
        <p:spPr bwMode="auto">
          <a:xfrm>
            <a:off x="1401311" y="4672432"/>
            <a:ext cx="3610659" cy="218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 bwMode="white">
          <a:xfrm>
            <a:off x="3575917" y="3861048"/>
            <a:ext cx="17281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aseline="0" dirty="0" smtClean="0"/>
              <a:t>TM: 	R47</a:t>
            </a:r>
          </a:p>
          <a:p>
            <a:r>
              <a:rPr lang="nb-NO" sz="1600" dirty="0" smtClean="0"/>
              <a:t>MODIS: 	M27</a:t>
            </a:r>
          </a:p>
          <a:p>
            <a:r>
              <a:rPr lang="nb-NO" sz="1600" baseline="0" dirty="0" smtClean="0"/>
              <a:t>SLSTR: 	S35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0" y="4762712"/>
            <a:ext cx="1322348" cy="12708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933" t="7673" r="52767" b="13659"/>
          <a:stretch/>
        </p:blipFill>
        <p:spPr>
          <a:xfrm>
            <a:off x="5559846" y="1428335"/>
            <a:ext cx="3366169" cy="4340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997" t="-1" r="32006" b="-1"/>
          <a:stretch/>
        </p:blipFill>
        <p:spPr>
          <a:xfrm>
            <a:off x="-6959" y="3933056"/>
            <a:ext cx="3292796" cy="8401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white">
          <a:xfrm>
            <a:off x="5045506" y="6109095"/>
            <a:ext cx="2982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b-NO" sz="1600" dirty="0" smtClean="0"/>
              <a:t>SGS</a:t>
            </a:r>
            <a:r>
              <a:rPr lang="nb-NO" sz="1600" dirty="0"/>
              <a:t>, </a:t>
            </a:r>
            <a:r>
              <a:rPr lang="nb-NO" sz="1600" dirty="0" smtClean="0"/>
              <a:t>SLSTR,11 April </a:t>
            </a:r>
            <a:r>
              <a:rPr lang="nb-NO" sz="16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13012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04634"/>
          </a:xfrm>
        </p:spPr>
        <p:txBody>
          <a:bodyPr/>
          <a:lstStyle/>
          <a:p>
            <a:r>
              <a:rPr lang="nb-NO" dirty="0" smtClean="0"/>
              <a:t>SGS </a:t>
            </a:r>
            <a:r>
              <a:rPr lang="nb-NO" dirty="0"/>
              <a:t>from SLSTR and MODIS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noProof="0" smtClean="0"/>
              <a:pPr/>
              <a:t>22</a:t>
            </a:fld>
            <a:endParaRPr lang="en-GB" noProof="0" dirty="0"/>
          </a:p>
        </p:txBody>
      </p:sp>
      <p:sp>
        <p:nvSpPr>
          <p:cNvPr id="4" name="TextBox 3"/>
          <p:cNvSpPr txBox="1"/>
          <p:nvPr/>
        </p:nvSpPr>
        <p:spPr bwMode="white">
          <a:xfrm>
            <a:off x="548763" y="3284984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23</a:t>
            </a:r>
            <a:r>
              <a:rPr lang="en-GB" sz="1200" dirty="0"/>
              <a:t> </a:t>
            </a:r>
            <a:r>
              <a:rPr lang="en-GB" sz="1200" dirty="0" smtClean="0"/>
              <a:t>February </a:t>
            </a:r>
            <a:r>
              <a:rPr lang="en-GB" sz="1200" baseline="0" dirty="0" smtClean="0"/>
              <a:t>2017</a:t>
            </a:r>
          </a:p>
        </p:txBody>
      </p:sp>
      <p:sp>
        <p:nvSpPr>
          <p:cNvPr id="5" name="TextBox 4"/>
          <p:cNvSpPr txBox="1"/>
          <p:nvPr/>
        </p:nvSpPr>
        <p:spPr bwMode="white">
          <a:xfrm>
            <a:off x="2555776" y="3284984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23 March 2017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 bwMode="white">
          <a:xfrm>
            <a:off x="4725227" y="3284984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/>
              <a:t>1</a:t>
            </a:r>
            <a:r>
              <a:rPr lang="en-GB" sz="1200" dirty="0" smtClean="0"/>
              <a:t> May 2017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 bwMode="white">
          <a:xfrm>
            <a:off x="6804248" y="3284984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23 May 2017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 bwMode="white">
          <a:xfrm rot="16200000">
            <a:off x="-104316" y="2030360"/>
            <a:ext cx="7920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aseline="0" dirty="0" smtClean="0"/>
              <a:t>MODIS</a:t>
            </a:r>
          </a:p>
        </p:txBody>
      </p:sp>
      <p:sp>
        <p:nvSpPr>
          <p:cNvPr id="9" name="TextBox 8"/>
          <p:cNvSpPr txBox="1"/>
          <p:nvPr/>
        </p:nvSpPr>
        <p:spPr bwMode="white">
          <a:xfrm rot="16200000">
            <a:off x="-175012" y="4658652"/>
            <a:ext cx="10081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aseline="0" dirty="0" smtClean="0"/>
              <a:t>SLSTR</a:t>
            </a:r>
          </a:p>
        </p:txBody>
      </p:sp>
      <p:pic>
        <p:nvPicPr>
          <p:cNvPr id="10" name="Picture 2" descr="U:\jodata1\processed\sentinel3_slstr_SorNorge\color\sgs_1KM_grid_slstr_20170223_1021_geotifCol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7" y="3618887"/>
            <a:ext cx="1799177" cy="23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U:\jodata1\processed\sentinel3_slstr_SorNorge\color\sgs_1KM_grid_slstr_20170323_0954_geotifCol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59" y="3589797"/>
            <a:ext cx="1841464" cy="239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U:\jodata1\processed\sentinel3_slstr_SorNorge\color\sgs_1KM_grid_slstr_20170501_0943_geotifCol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30" y="3579257"/>
            <a:ext cx="1863752" cy="242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U:\jodata1\processed\sentinel3_slstr_SorNorge\color\sgs_1KM_grid_slstr_20170523_1013_geotifCol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265" y="3579257"/>
            <a:ext cx="1829602" cy="23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U:\jodata1\processed\snowball_sornorge\color_2017\sgs_1KM_grid_modis_20170223_1035_geotifCol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0722"/>
            <a:ext cx="1756338" cy="228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U:\jodata1\processed\snowball_sornorge\color_2017\sgs_1KM_grid_modis_20170323_1100_geotifCol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03" y="965282"/>
            <a:ext cx="1854146" cy="23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U:\jodata1\processed\snowball_sornorge\color_2017\sgs_1KM_grid_modis_20170501_1105_geotifCol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30" y="990722"/>
            <a:ext cx="1863752" cy="228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U:\jodata1\processed\snowball_sornorge\color_2017\sgs_1KM_grid_modis_20170523_1030_geotifCol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265" y="990722"/>
            <a:ext cx="1756337" cy="228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84522"/>
            <a:ext cx="2808312" cy="44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3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241102" y="1340768"/>
            <a:ext cx="2590800" cy="3338513"/>
            <a:chOff x="158" y="709"/>
            <a:chExt cx="1996" cy="2599"/>
          </a:xfrm>
        </p:grpSpPr>
        <p:pic>
          <p:nvPicPr>
            <p:cNvPr id="15371" name="Picture 4" descr="figure2ss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709"/>
              <a:ext cx="1985" cy="25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2" name="Text Box 5"/>
            <p:cNvSpPr txBox="1">
              <a:spLocks noChangeArrowheads="1"/>
            </p:cNvSpPr>
            <p:nvPr/>
          </p:nvSpPr>
          <p:spPr bwMode="auto">
            <a:xfrm>
              <a:off x="158" y="3022"/>
              <a:ext cx="199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nb-NO" sz="1800" dirty="0" smtClean="0">
                  <a:solidFill>
                    <a:srgbClr val="FFFFFF"/>
                  </a:solidFill>
                </a:rPr>
                <a:t>16 April 2003</a:t>
              </a:r>
              <a:endParaRPr lang="en-GB" altLang="nb-NO" sz="1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364" name="Group 6"/>
          <p:cNvGrpSpPr>
            <a:grpSpLocks/>
          </p:cNvGrpSpPr>
          <p:nvPr/>
        </p:nvGrpSpPr>
        <p:grpSpPr bwMode="auto">
          <a:xfrm>
            <a:off x="2984302" y="1340768"/>
            <a:ext cx="2590800" cy="3341688"/>
            <a:chOff x="3606" y="1026"/>
            <a:chExt cx="1996" cy="2596"/>
          </a:xfrm>
        </p:grpSpPr>
        <p:pic>
          <p:nvPicPr>
            <p:cNvPr id="15369" name="Picture 7" descr="figure3ss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026"/>
              <a:ext cx="1985" cy="25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0" name="Text Box 8"/>
            <p:cNvSpPr txBox="1">
              <a:spLocks noChangeArrowheads="1"/>
            </p:cNvSpPr>
            <p:nvPr/>
          </p:nvSpPr>
          <p:spPr bwMode="auto">
            <a:xfrm>
              <a:off x="3606" y="3337"/>
              <a:ext cx="1996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nb-NO" sz="1800" dirty="0" smtClean="0">
                  <a:solidFill>
                    <a:srgbClr val="FFFFFF"/>
                  </a:solidFill>
                </a:rPr>
                <a:t>20 April 2003</a:t>
              </a:r>
              <a:endParaRPr lang="en-GB" altLang="nb-NO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5366" name="Rectangle 1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640960" cy="792088"/>
          </a:xfrm>
        </p:spPr>
        <p:txBody>
          <a:bodyPr/>
          <a:lstStyle/>
          <a:p>
            <a:pPr eaLnBrk="1" hangingPunct="1"/>
            <a:r>
              <a:rPr lang="en-GB" altLang="nb-NO" dirty="0" smtClean="0"/>
              <a:t>Snow Surface Wetness</a:t>
            </a:r>
          </a:p>
        </p:txBody>
      </p:sp>
      <p:pic>
        <p:nvPicPr>
          <p:cNvPr id="13" name="Picture 12" descr="SGS_STS_Heimdal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t="4312" r="2490" b="3540"/>
          <a:stretch/>
        </p:blipFill>
        <p:spPr bwMode="auto">
          <a:xfrm>
            <a:off x="5742112" y="1340768"/>
            <a:ext cx="3283593" cy="27685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670104" y="4110171"/>
            <a:ext cx="34738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200" b="0" dirty="0"/>
              <a:t>Field measured snow temperature, and </a:t>
            </a:r>
            <a:r>
              <a:rPr lang="en-GB" altLang="en-US" sz="1200" b="0" dirty="0" smtClean="0"/>
              <a:t>satellite-measured </a:t>
            </a:r>
            <a:r>
              <a:rPr lang="en-GB" altLang="en-US" sz="1200" b="0" dirty="0"/>
              <a:t>snow temperature and effective snow grain size for </a:t>
            </a:r>
            <a:r>
              <a:rPr lang="en-GB" altLang="en-US" sz="1200" b="0" dirty="0" err="1"/>
              <a:t>Heimdalen</a:t>
            </a:r>
            <a:r>
              <a:rPr lang="en-GB" altLang="en-US" sz="1200" b="0" dirty="0"/>
              <a:t> test site in 2003. </a:t>
            </a:r>
            <a:r>
              <a:rPr lang="en-GB" altLang="en-US" sz="1200" b="0" dirty="0" smtClean="0"/>
              <a:t>HH </a:t>
            </a:r>
            <a:r>
              <a:rPr lang="en-GB" altLang="en-US" sz="1200" b="0" dirty="0"/>
              <a:t>= </a:t>
            </a:r>
            <a:r>
              <a:rPr lang="en-GB" altLang="en-US" sz="1200" b="0" dirty="0" err="1"/>
              <a:t>Heimdalshø</a:t>
            </a:r>
            <a:r>
              <a:rPr lang="en-GB" altLang="en-US" sz="1200" b="0" dirty="0"/>
              <a:t>, VF = </a:t>
            </a:r>
            <a:r>
              <a:rPr lang="en-GB" altLang="en-US" sz="1200" b="0" dirty="0" err="1"/>
              <a:t>Valdresflya</a:t>
            </a:r>
            <a:endParaRPr lang="en-GB" altLang="en-US" sz="1200" b="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7"/>
          <a:stretch/>
        </p:blipFill>
        <p:spPr bwMode="auto">
          <a:xfrm>
            <a:off x="5780341" y="4950664"/>
            <a:ext cx="1626712" cy="107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7" b="19468"/>
          <a:stretch/>
        </p:blipFill>
        <p:spPr bwMode="auto">
          <a:xfrm>
            <a:off x="7383908" y="4966846"/>
            <a:ext cx="1551299" cy="99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822503" y="5960313"/>
            <a:ext cx="31127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200" b="0" dirty="0" smtClean="0"/>
              <a:t>Wet snow metamorphism</a:t>
            </a:r>
            <a:endParaRPr lang="en-GB" altLang="en-US" sz="1200" b="0" dirty="0"/>
          </a:p>
        </p:txBody>
      </p:sp>
      <p:sp>
        <p:nvSpPr>
          <p:cNvPr id="2" name="TextBox 1"/>
          <p:cNvSpPr txBox="1"/>
          <p:nvPr/>
        </p:nvSpPr>
        <p:spPr bwMode="white">
          <a:xfrm>
            <a:off x="1835696" y="6021288"/>
            <a:ext cx="42484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aseline="0" dirty="0" smtClean="0"/>
              <a:t>Decision-tree algorithm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504" y="4797152"/>
            <a:ext cx="5562600" cy="1169551"/>
            <a:chOff x="107504" y="4797152"/>
            <a:chExt cx="5562600" cy="1169551"/>
          </a:xfrm>
        </p:grpSpPr>
        <p:sp>
          <p:nvSpPr>
            <p:cNvPr id="15362" name="Text Box 2"/>
            <p:cNvSpPr txBox="1">
              <a:spLocks noChangeArrowheads="1"/>
            </p:cNvSpPr>
            <p:nvPr/>
          </p:nvSpPr>
          <p:spPr bwMode="auto">
            <a:xfrm>
              <a:off x="107504" y="4797152"/>
              <a:ext cx="5562600" cy="116955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nb-NO" b="0" dirty="0" smtClean="0">
                  <a:solidFill>
                    <a:schemeClr val="bg1"/>
                  </a:solidFill>
                  <a:cs typeface="Arial" pitchFamily="34" charset="0"/>
                </a:rPr>
                <a:t>█</a:t>
              </a:r>
              <a:r>
                <a:rPr lang="en-GB" altLang="nb-NO" b="0" dirty="0" smtClean="0"/>
                <a:t>  White - dry, cold snow: STS &lt; -2°C.                      </a:t>
              </a:r>
              <a:br>
                <a:rPr lang="en-GB" altLang="nb-NO" b="0" dirty="0" smtClean="0"/>
              </a:br>
              <a:r>
                <a:rPr lang="en-GB" altLang="nb-NO" b="0" dirty="0" smtClean="0">
                  <a:solidFill>
                    <a:srgbClr val="3399FF"/>
                  </a:solidFill>
                  <a:cs typeface="Arial" pitchFamily="34" charset="0"/>
                </a:rPr>
                <a:t>█ </a:t>
              </a:r>
              <a:r>
                <a:rPr lang="en-GB" altLang="nb-NO" b="0" dirty="0" smtClean="0">
                  <a:solidFill>
                    <a:schemeClr val="accent2"/>
                  </a:solidFill>
                  <a:cs typeface="Arial" pitchFamily="34" charset="0"/>
                </a:rPr>
                <a:t>█</a:t>
              </a:r>
              <a:r>
                <a:rPr lang="en-GB" altLang="nb-NO" b="0" dirty="0" smtClean="0"/>
                <a:t> Light/dark blue - dry/moist: -2°C &lt; STS and -0.5°C</a:t>
              </a:r>
            </a:p>
            <a:p>
              <a:pPr eaLnBrk="1" hangingPunct="1"/>
              <a:r>
                <a:rPr lang="en-GB" altLang="nb-NO" b="0" dirty="0" smtClean="0">
                  <a:solidFill>
                    <a:srgbClr val="FFFF00"/>
                  </a:solidFill>
                  <a:cs typeface="Arial" pitchFamily="34" charset="0"/>
                </a:rPr>
                <a:t>█ </a:t>
              </a:r>
              <a:r>
                <a:rPr lang="en-GB" altLang="nb-NO" b="0" dirty="0" smtClean="0">
                  <a:solidFill>
                    <a:srgbClr val="FF9900"/>
                  </a:solidFill>
                  <a:cs typeface="Arial" pitchFamily="34" charset="0"/>
                </a:rPr>
                <a:t>█</a:t>
              </a:r>
              <a:r>
                <a:rPr lang="en-GB" altLang="nb-NO" b="0" dirty="0" smtClean="0"/>
                <a:t> Yellow/orange - moist: -0.5°C &lt; STS +0.5°C.    </a:t>
              </a:r>
              <a:br>
                <a:rPr lang="en-GB" altLang="nb-NO" b="0" dirty="0" smtClean="0"/>
              </a:br>
              <a:r>
                <a:rPr lang="en-GB" altLang="nb-NO" b="0" dirty="0" smtClean="0">
                  <a:solidFill>
                    <a:srgbClr val="FF0000"/>
                  </a:solidFill>
                  <a:cs typeface="Arial" pitchFamily="34" charset="0"/>
                </a:rPr>
                <a:t>█</a:t>
              </a:r>
              <a:r>
                <a:rPr lang="en-GB" altLang="nb-NO" b="0" dirty="0" smtClean="0"/>
                <a:t> Red - wet: +0.5°C &lt; +1.0°C</a:t>
              </a:r>
            </a:p>
            <a:p>
              <a:pPr eaLnBrk="1" hangingPunct="1"/>
              <a:r>
                <a:rPr lang="en-GB" altLang="nb-NO" b="0" dirty="0" smtClean="0">
                  <a:solidFill>
                    <a:schemeClr val="accent2"/>
                  </a:solidFill>
                  <a:cs typeface="Arial" pitchFamily="34" charset="0"/>
                </a:rPr>
                <a:t>█</a:t>
              </a:r>
              <a:r>
                <a:rPr lang="en-GB" altLang="nb-NO" b="0" dirty="0" smtClean="0"/>
                <a:t> &amp; </a:t>
              </a:r>
              <a:r>
                <a:rPr lang="en-GB" altLang="nb-NO" b="0" dirty="0" smtClean="0">
                  <a:solidFill>
                    <a:srgbClr val="FF9900"/>
                  </a:solidFill>
                  <a:cs typeface="Arial" pitchFamily="34" charset="0"/>
                </a:rPr>
                <a:t>█</a:t>
              </a:r>
              <a:r>
                <a:rPr lang="en-GB" altLang="nb-NO" b="0" dirty="0" smtClean="0"/>
                <a:t> Unchanged SGS.    </a:t>
              </a:r>
              <a:r>
                <a:rPr lang="en-GB" altLang="nb-NO" b="0" dirty="0" smtClean="0">
                  <a:solidFill>
                    <a:srgbClr val="3399FF"/>
                  </a:solidFill>
                  <a:cs typeface="Arial" pitchFamily="34" charset="0"/>
                </a:rPr>
                <a:t>█</a:t>
              </a:r>
              <a:r>
                <a:rPr lang="en-GB" altLang="nb-NO" b="0" dirty="0" smtClean="0"/>
                <a:t> &amp; </a:t>
              </a:r>
              <a:r>
                <a:rPr lang="en-GB" altLang="nb-NO" b="0" dirty="0" smtClean="0">
                  <a:solidFill>
                    <a:srgbClr val="FFFF00"/>
                  </a:solidFill>
                  <a:cs typeface="Arial" pitchFamily="34" charset="0"/>
                </a:rPr>
                <a:t>█</a:t>
              </a:r>
              <a:r>
                <a:rPr lang="en-GB" altLang="nb-NO" b="0" dirty="0" smtClean="0"/>
                <a:t>  Increasing SGS</a:t>
              </a:r>
              <a:endParaRPr lang="en-GB" altLang="nb-NO" b="0" dirty="0"/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198531" y="4857491"/>
              <a:ext cx="128335" cy="19553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1"/>
            <a:ext cx="8640960" cy="504057"/>
          </a:xfrm>
        </p:spPr>
        <p:txBody>
          <a:bodyPr/>
          <a:lstStyle/>
          <a:p>
            <a:r>
              <a:rPr lang="en-GB" dirty="0" smtClean="0"/>
              <a:t>SSW from SLSTR and MODIS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 bwMode="white">
          <a:xfrm>
            <a:off x="260731" y="3140968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23</a:t>
            </a:r>
            <a:r>
              <a:rPr lang="en-GB" sz="1200" dirty="0"/>
              <a:t> </a:t>
            </a:r>
            <a:r>
              <a:rPr lang="en-GB" sz="1200" dirty="0" smtClean="0"/>
              <a:t>February </a:t>
            </a:r>
            <a:r>
              <a:rPr lang="en-GB" sz="1200" baseline="0" dirty="0" smtClean="0"/>
              <a:t>2017</a:t>
            </a:r>
          </a:p>
        </p:txBody>
      </p:sp>
      <p:sp>
        <p:nvSpPr>
          <p:cNvPr id="6" name="TextBox 5"/>
          <p:cNvSpPr txBox="1"/>
          <p:nvPr/>
        </p:nvSpPr>
        <p:spPr bwMode="white">
          <a:xfrm rot="16200000">
            <a:off x="-257543" y="1526305"/>
            <a:ext cx="7920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200" baseline="0" dirty="0" smtClean="0"/>
              <a:t>MODIS</a:t>
            </a:r>
          </a:p>
        </p:txBody>
      </p:sp>
      <p:sp>
        <p:nvSpPr>
          <p:cNvPr id="8" name="TextBox 7"/>
          <p:cNvSpPr txBox="1"/>
          <p:nvPr/>
        </p:nvSpPr>
        <p:spPr bwMode="white">
          <a:xfrm>
            <a:off x="2483768" y="3140968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26 March 2017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 bwMode="white">
          <a:xfrm>
            <a:off x="4653219" y="3140968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28 March 2017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 bwMode="white">
          <a:xfrm>
            <a:off x="6885467" y="3152001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18 April 2017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 bwMode="white">
          <a:xfrm rot="16200000">
            <a:off x="-358017" y="4442628"/>
            <a:ext cx="10081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200" baseline="0" dirty="0" smtClean="0"/>
              <a:t>SLSTR</a:t>
            </a:r>
          </a:p>
        </p:txBody>
      </p:sp>
      <p:pic>
        <p:nvPicPr>
          <p:cNvPr id="5" name="Picture 2" descr="C:\Users\rune\Desktop\OWS_S3\ows_1KM_grid_slstr_20170223_1021_geotifCol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8" y="3429000"/>
            <a:ext cx="2007433" cy="26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une\Desktop\OWS_S3\ows_1KM_grid_slstr_20170326_1017_geotifCo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29000"/>
            <a:ext cx="2007432" cy="26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rune\Desktop\OWS_S3\ows_1KM_grid_slstr_20170328_0925_geotifCol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07" y="3429000"/>
            <a:ext cx="2007433" cy="26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rune\Desktop\OWS_S3\ows_1KM_grid_slstr_20170418_1021_geotifCol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585" y="3417967"/>
            <a:ext cx="2015903" cy="26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rune\Desktop\OWS_M\ows_1KM_grid_modis_20170223_1035_geotifCol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4" y="571590"/>
            <a:ext cx="1983207" cy="258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rune\Desktop\OWS_M\ows_1KM_grid_modis_20170326_1130_geotifCol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80" y="582003"/>
            <a:ext cx="1975212" cy="257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rune\Desktop\OWS_M\ows_1KM_grid_modis_20170328_1120_geotifCol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0569"/>
            <a:ext cx="1965726" cy="256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une\Desktop\OWS_M\ows_1KM_grid_modis_20170418_1135_geotifCol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01" y="582003"/>
            <a:ext cx="1964625" cy="25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4"/>
          <a:stretch/>
        </p:blipFill>
        <p:spPr bwMode="auto">
          <a:xfrm>
            <a:off x="1917154" y="6043723"/>
            <a:ext cx="5391150" cy="744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0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648072"/>
          </a:xfrm>
        </p:spPr>
        <p:txBody>
          <a:bodyPr/>
          <a:lstStyle/>
          <a:p>
            <a:r>
              <a:rPr lang="en-GB" sz="2800" dirty="0" smtClean="0"/>
              <a:t>Multi-sensor wet snow mapping – optical +</a:t>
            </a:r>
            <a:r>
              <a:rPr lang="en-GB" sz="2800" dirty="0"/>
              <a:t> </a:t>
            </a:r>
            <a:r>
              <a:rPr lang="en-GB" sz="2800" dirty="0" smtClean="0"/>
              <a:t>SAR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E72B-8DDA-4312-9150-1363B5FB6C12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717032"/>
            <a:ext cx="80430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5" y="1196752"/>
            <a:ext cx="8049251" cy="183754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39553" y="3070701"/>
            <a:ext cx="8141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Jotunheimen</a:t>
            </a:r>
            <a:r>
              <a:rPr lang="en-US" sz="1600" dirty="0" smtClean="0"/>
              <a:t>: Multi-sensor </a:t>
            </a:r>
            <a:r>
              <a:rPr lang="en-US" sz="1600" dirty="0"/>
              <a:t>wet snow map for 16 June 2015 (left), optical wet snow map for the same day (middle) and SAR wet snow map for 17 June 2015 (right).</a:t>
            </a:r>
            <a:endParaRPr lang="nb-NO" sz="16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740352" y="5877272"/>
            <a:ext cx="1286272" cy="72008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85184"/>
            <a:ext cx="4650411" cy="119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605" y="4653136"/>
            <a:ext cx="2407355" cy="214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5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504056"/>
          </a:xfrm>
        </p:spPr>
        <p:txBody>
          <a:bodyPr/>
          <a:lstStyle/>
          <a:p>
            <a:r>
              <a:rPr lang="nb-NO" sz="3200" dirty="0" smtClean="0"/>
              <a:t>MWS from SLSTR + S-1 and MODIS + S-1</a:t>
            </a:r>
            <a:endParaRPr lang="nb-NO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noProof="0" smtClean="0"/>
              <a:pPr/>
              <a:t>26</a:t>
            </a:fld>
            <a:endParaRPr lang="en-GB" noProof="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5"/>
          <a:stretch/>
        </p:blipFill>
        <p:spPr bwMode="auto">
          <a:xfrm>
            <a:off x="1907704" y="6039762"/>
            <a:ext cx="5391150" cy="719723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5941"/>
          <a:stretch/>
        </p:blipFill>
        <p:spPr bwMode="auto">
          <a:xfrm>
            <a:off x="1187624" y="874712"/>
            <a:ext cx="1872207" cy="247687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5941"/>
          <a:stretch/>
        </p:blipFill>
        <p:spPr bwMode="auto">
          <a:xfrm>
            <a:off x="1187625" y="3544419"/>
            <a:ext cx="1872206" cy="24768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 bwMode="white">
          <a:xfrm>
            <a:off x="1196835" y="3284984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/>
              <a:t>1</a:t>
            </a:r>
            <a:r>
              <a:rPr lang="en-GB" sz="1200" dirty="0" smtClean="0"/>
              <a:t>3 February </a:t>
            </a:r>
            <a:r>
              <a:rPr lang="en-GB" sz="1200" baseline="0" dirty="0" smtClean="0"/>
              <a:t>2017</a:t>
            </a:r>
          </a:p>
        </p:txBody>
      </p:sp>
      <p:sp>
        <p:nvSpPr>
          <p:cNvPr id="8" name="TextBox 7"/>
          <p:cNvSpPr txBox="1"/>
          <p:nvPr/>
        </p:nvSpPr>
        <p:spPr bwMode="white">
          <a:xfrm rot="16200000">
            <a:off x="-130531" y="1941348"/>
            <a:ext cx="24102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aseline="0" dirty="0" smtClean="0"/>
              <a:t>MODIS + Sentinel-1 SAR</a:t>
            </a:r>
          </a:p>
        </p:txBody>
      </p:sp>
      <p:sp>
        <p:nvSpPr>
          <p:cNvPr id="9" name="TextBox 8"/>
          <p:cNvSpPr txBox="1"/>
          <p:nvPr/>
        </p:nvSpPr>
        <p:spPr bwMode="white">
          <a:xfrm>
            <a:off x="3573099" y="3284984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26 March 2017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 bwMode="white">
          <a:xfrm>
            <a:off x="6012160" y="3284984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30 April 2017</a:t>
            </a:r>
            <a:endParaRPr lang="en-GB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49515" b="15647"/>
          <a:stretch/>
        </p:blipFill>
        <p:spPr bwMode="auto">
          <a:xfrm>
            <a:off x="3607171" y="874712"/>
            <a:ext cx="1900933" cy="2505857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4" t="1" b="15647"/>
          <a:stretch/>
        </p:blipFill>
        <p:spPr bwMode="auto">
          <a:xfrm>
            <a:off x="3628023" y="3544419"/>
            <a:ext cx="1880081" cy="2476869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18" b="16807"/>
          <a:stretch/>
        </p:blipFill>
        <p:spPr bwMode="auto">
          <a:xfrm>
            <a:off x="6084168" y="874712"/>
            <a:ext cx="1842758" cy="2410272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b="16807"/>
          <a:stretch/>
        </p:blipFill>
        <p:spPr bwMode="auto">
          <a:xfrm>
            <a:off x="6084168" y="3561983"/>
            <a:ext cx="1882365" cy="245930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 bwMode="white">
          <a:xfrm rot="16200000">
            <a:off x="-156012" y="4605644"/>
            <a:ext cx="24102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aseline="0" dirty="0" smtClean="0"/>
              <a:t>SLSTR + Sentinel-1 SAR</a:t>
            </a:r>
          </a:p>
        </p:txBody>
      </p:sp>
    </p:spTree>
    <p:extLst>
      <p:ext uri="{BB962C8B-B14F-4D97-AF65-F5344CB8AC3E}">
        <p14:creationId xmlns:p14="http://schemas.microsoft.com/office/powerpoint/2010/main" val="25120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05847"/>
          </a:xfrm>
        </p:spPr>
        <p:txBody>
          <a:bodyPr/>
          <a:lstStyle/>
          <a:p>
            <a:r>
              <a:rPr lang="en-GB" dirty="0" smtClean="0"/>
              <a:t>Snow surface hoar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E72B-8DDA-4312-9150-1363B5FB6C12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5"/>
          <a:stretch/>
        </p:blipFill>
        <p:spPr>
          <a:xfrm>
            <a:off x="107504" y="3284984"/>
            <a:ext cx="2874979" cy="273630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4"/>
          <a:stretch/>
        </p:blipFill>
        <p:spPr>
          <a:xfrm>
            <a:off x="3059832" y="3284984"/>
            <a:ext cx="2952328" cy="2743358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4"/>
          <a:stretch/>
        </p:blipFill>
        <p:spPr>
          <a:xfrm>
            <a:off x="6084168" y="3284984"/>
            <a:ext cx="2947962" cy="2736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white">
          <a:xfrm>
            <a:off x="1619672" y="5733256"/>
            <a:ext cx="13681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1200" baseline="0" dirty="0" smtClean="0"/>
              <a:t>7 February 2013</a:t>
            </a:r>
          </a:p>
        </p:txBody>
      </p:sp>
      <p:sp>
        <p:nvSpPr>
          <p:cNvPr id="11" name="TextBox 10"/>
          <p:cNvSpPr txBox="1"/>
          <p:nvPr/>
        </p:nvSpPr>
        <p:spPr bwMode="white">
          <a:xfrm>
            <a:off x="4644008" y="5733256"/>
            <a:ext cx="13681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1200" baseline="0" dirty="0" smtClean="0"/>
              <a:t>8 February 2013</a:t>
            </a:r>
          </a:p>
        </p:txBody>
      </p:sp>
      <p:sp>
        <p:nvSpPr>
          <p:cNvPr id="12" name="TextBox 11"/>
          <p:cNvSpPr txBox="1"/>
          <p:nvPr/>
        </p:nvSpPr>
        <p:spPr bwMode="white">
          <a:xfrm>
            <a:off x="7668344" y="5733256"/>
            <a:ext cx="13681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1200" baseline="0" dirty="0" smtClean="0"/>
              <a:t>9 February 2013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3" t="6590" r="54655" b="47893"/>
          <a:stretch/>
        </p:blipFill>
        <p:spPr bwMode="auto">
          <a:xfrm>
            <a:off x="7729301" y="1196752"/>
            <a:ext cx="1293913" cy="173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 bwMode="white">
          <a:xfrm>
            <a:off x="3779912" y="6032321"/>
            <a:ext cx="13681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1200" baseline="0" dirty="0" smtClean="0"/>
              <a:t>Terra MODIS</a:t>
            </a:r>
          </a:p>
        </p:txBody>
      </p:sp>
      <p:sp>
        <p:nvSpPr>
          <p:cNvPr id="2" name="TextBox 1"/>
          <p:cNvSpPr txBox="1"/>
          <p:nvPr/>
        </p:nvSpPr>
        <p:spPr bwMode="white">
          <a:xfrm>
            <a:off x="2794855" y="1124744"/>
            <a:ext cx="506645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 smtClean="0"/>
              <a:t>Developing retrial model for snow surface hoar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 smtClean="0"/>
              <a:t>14 occasions of in-situ observations of surface hoar reported to the project in winters 2018-2019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 smtClean="0"/>
              <a:t>6 field excursions for measurements to sites with surface hoar carried out in winters 2018-2019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 smtClean="0"/>
              <a:t>Reports to the national database (NVE) still to be searched through (typically 10-20 reports per winter)</a:t>
            </a:r>
            <a:endParaRPr lang="en-GB" sz="1600" dirty="0"/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107504" y="1196752"/>
            <a:ext cx="2634819" cy="1710526"/>
            <a:chOff x="3400" y="1890"/>
            <a:chExt cx="2293" cy="1545"/>
          </a:xfrm>
        </p:grpSpPr>
        <p:pic>
          <p:nvPicPr>
            <p:cNvPr id="18" name="Picture 1042" descr="WhumpfBwHr_BT_highr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" y="1890"/>
              <a:ext cx="2293" cy="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043"/>
            <p:cNvSpPr txBox="1">
              <a:spLocks noChangeArrowheads="1"/>
            </p:cNvSpPr>
            <p:nvPr/>
          </p:nvSpPr>
          <p:spPr bwMode="auto">
            <a:xfrm>
              <a:off x="3400" y="3240"/>
              <a:ext cx="2290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algn="r"/>
              <a:r>
                <a:rPr lang="en-GB" altLang="nb-NO" sz="800" dirty="0" smtClean="0">
                  <a:latin typeface="Arial" panose="020B0604020202020204" pitchFamily="34" charset="0"/>
                  <a:ea typeface="ヒラギノ角ゴ Pro W3" pitchFamily="1" charset="-128"/>
                </a:rPr>
                <a:t>(Picture source: ASARC, Univ. of Calgary)</a:t>
              </a:r>
              <a:endParaRPr lang="en-GB" altLang="nb-NO" sz="800" dirty="0">
                <a:latin typeface="Arial" panose="020B0604020202020204" pitchFamily="34" charset="0"/>
                <a:ea typeface="ヒラギノ角ゴ Pro W3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43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648072"/>
          </a:xfrm>
        </p:spPr>
        <p:txBody>
          <a:bodyPr/>
          <a:lstStyle/>
          <a:p>
            <a:r>
              <a:rPr lang="en-GB" dirty="0" smtClean="0"/>
              <a:t>Summary and conclusions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19" y="980728"/>
            <a:ext cx="4968553" cy="4114800"/>
          </a:xfrm>
        </p:spPr>
        <p:txBody>
          <a:bodyPr/>
          <a:lstStyle/>
          <a:p>
            <a:r>
              <a:rPr lang="en-GB" sz="1800" dirty="0" smtClean="0"/>
              <a:t>Retrieval algorithms developed for MODIS over a 15-years period: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Snow cover 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Snow surface temperature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Snow grain size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Snow surface wetness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Snow surface hoar</a:t>
            </a:r>
          </a:p>
          <a:p>
            <a:r>
              <a:rPr lang="en-GB" sz="1800" dirty="0" smtClean="0"/>
              <a:t>Now being ported to Sentinel-3 SLSTR and OLCI and improved, tested, validated and demonstrated</a:t>
            </a:r>
          </a:p>
          <a:p>
            <a:r>
              <a:rPr lang="en-GB" sz="1800" dirty="0" smtClean="0"/>
              <a:t>Multi-sensor algorithms developed when synergy between sensors can be obtained (like Sentinel-1 + Sentinel-3)</a:t>
            </a:r>
          </a:p>
          <a:p>
            <a:r>
              <a:rPr lang="en-GB" sz="1800" dirty="0" smtClean="0"/>
              <a:t>A new generation of distributed hydrological models are more closely modelling the physical reality. Expected to benefit from input from earth observation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678F98-A0AE-4E6A-BA39-0600CB32E1E1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05" y="3670573"/>
            <a:ext cx="2336356" cy="292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43" y="3599861"/>
            <a:ext cx="2392803" cy="2997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04" y="476672"/>
            <a:ext cx="2397003" cy="3002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37" y="548680"/>
            <a:ext cx="2397002" cy="30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/>
          <a:lstStyle/>
          <a:p>
            <a:r>
              <a:rPr lang="en-GB" dirty="0" smtClean="0"/>
              <a:t>Significant interest in snow in Norway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Impacts</a:t>
            </a:r>
          </a:p>
          <a:p>
            <a:pPr lvl="1"/>
            <a:r>
              <a:rPr lang="en-GB" sz="1600" dirty="0" smtClean="0"/>
              <a:t>Water </a:t>
            </a:r>
            <a:r>
              <a:rPr lang="en-GB" sz="1600" dirty="0"/>
              <a:t>supply</a:t>
            </a:r>
          </a:p>
          <a:p>
            <a:pPr lvl="1"/>
            <a:r>
              <a:rPr lang="en-GB" sz="1600" dirty="0"/>
              <a:t>Hydropower</a:t>
            </a:r>
          </a:p>
          <a:p>
            <a:pPr lvl="1"/>
            <a:r>
              <a:rPr lang="en-GB" sz="1600" dirty="0"/>
              <a:t>Floods</a:t>
            </a:r>
          </a:p>
          <a:p>
            <a:pPr lvl="1"/>
            <a:r>
              <a:rPr lang="en-GB" sz="1600" dirty="0"/>
              <a:t>Avalanches</a:t>
            </a:r>
          </a:p>
          <a:p>
            <a:pPr lvl="1"/>
            <a:r>
              <a:rPr lang="en-GB" sz="1600" dirty="0"/>
              <a:t>Transportation</a:t>
            </a:r>
          </a:p>
          <a:p>
            <a:pPr lvl="1"/>
            <a:r>
              <a:rPr lang="en-GB" sz="1600" dirty="0"/>
              <a:t>Infrastructure</a:t>
            </a:r>
          </a:p>
          <a:p>
            <a:pPr lvl="1"/>
            <a:r>
              <a:rPr lang="en-GB" sz="1600" dirty="0" smtClean="0"/>
              <a:t>Buildings</a:t>
            </a:r>
          </a:p>
          <a:p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Hydrological modelling</a:t>
            </a:r>
          </a:p>
          <a:p>
            <a:pPr lvl="1"/>
            <a:r>
              <a:rPr lang="en-GB" sz="1600" dirty="0"/>
              <a:t>Model validation and correction</a:t>
            </a:r>
          </a:p>
          <a:p>
            <a:pPr lvl="1"/>
            <a:r>
              <a:rPr lang="en-GB" sz="1600" dirty="0"/>
              <a:t>Model input and assimilation</a:t>
            </a:r>
          </a:p>
          <a:p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National 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snow service 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development for NVE a significant 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R&amp;D driver</a:t>
            </a:r>
            <a:endParaRPr lang="en-GB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E72B-8DDA-4312-9150-1363B5FB6C12}" type="slidenum">
              <a:rPr lang="en-GB" noProof="0" smtClean="0"/>
              <a:pPr/>
              <a:t>3</a:t>
            </a:fld>
            <a:endParaRPr lang="en-GB" noProof="0" dirty="0"/>
          </a:p>
        </p:txBody>
      </p:sp>
      <p:pic>
        <p:nvPicPr>
          <p:cNvPr id="2050" name="Picture 2" descr="http://1.bp.blogspot.com/-ln4XkHn1_qU/VG9xzVVRd2I/AAAAAAABniM/bSKK2liZjVQ/s1600/buffalo_snowfall_disaster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1697231" cy="12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hinadaily.com.cn/world/images/attachement/jpg/site1/20130114/0022190dec45125e091c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4" t="10961" b="11214"/>
          <a:stretch/>
        </p:blipFill>
        <p:spPr bwMode="auto">
          <a:xfrm>
            <a:off x="6635858" y="2780730"/>
            <a:ext cx="1827160" cy="12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535" y="1425792"/>
            <a:ext cx="1818483" cy="121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http://www.greenoptimistic.com/wp-content/uploads/2013/02/hydroelectric-da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b="28994"/>
          <a:stretch/>
        </p:blipFill>
        <p:spPr bwMode="auto">
          <a:xfrm>
            <a:off x="4788024" y="1425792"/>
            <a:ext cx="1697231" cy="12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26" y="4221088"/>
            <a:ext cx="1846862" cy="159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724426" y="5877272"/>
            <a:ext cx="1846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smtClean="0"/>
              <a:t>Distributed model (Q. Tang, T. Oki, and S. </a:t>
            </a:r>
            <a:r>
              <a:rPr lang="en-GB" sz="900" dirty="0" err="1" smtClean="0"/>
              <a:t>Kanae</a:t>
            </a:r>
            <a:r>
              <a:rPr lang="en-GB" sz="900" dirty="0" smtClean="0"/>
              <a:t>)</a:t>
            </a:r>
            <a:endParaRPr lang="en-GB" sz="9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11" y="4366363"/>
            <a:ext cx="1415786" cy="1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72000" y="5907132"/>
            <a:ext cx="18902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 smtClean="0"/>
              <a:t>HBV Model (from </a:t>
            </a:r>
            <a:r>
              <a:rPr lang="en-GB" sz="900" dirty="0" err="1" smtClean="0"/>
              <a:t>HydAlp</a:t>
            </a:r>
            <a:r>
              <a:rPr lang="en-GB" sz="900" dirty="0" smtClean="0"/>
              <a:t> project)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3238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/>
          <a:lstStyle/>
          <a:p>
            <a:r>
              <a:rPr lang="en-GB" dirty="0" smtClean="0"/>
              <a:t>Terra MODIS and Sentinel-3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96752"/>
            <a:ext cx="5040560" cy="4968552"/>
          </a:xfrm>
        </p:spPr>
        <p:txBody>
          <a:bodyPr/>
          <a:lstStyle/>
          <a:p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</a:rPr>
              <a:t>Moderate Resolution Imaging </a:t>
            </a:r>
            <a:r>
              <a:rPr lang="en-GB" sz="1600" dirty="0" err="1" smtClean="0">
                <a:solidFill>
                  <a:schemeClr val="accent3">
                    <a:lumMod val="50000"/>
                  </a:schemeClr>
                </a:solidFill>
              </a:rPr>
              <a:t>Spectroradiometer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</a:rPr>
              <a:t> (MODIS)</a:t>
            </a:r>
          </a:p>
          <a:p>
            <a:pPr lvl="1"/>
            <a:r>
              <a:rPr lang="en-GB" sz="1400" dirty="0"/>
              <a:t>Swath width </a:t>
            </a:r>
            <a:r>
              <a:rPr lang="en-GB" sz="1400" dirty="0" smtClean="0"/>
              <a:t>2330 </a:t>
            </a:r>
            <a:r>
              <a:rPr lang="en-GB" sz="1400" dirty="0"/>
              <a:t>km </a:t>
            </a:r>
          </a:p>
          <a:p>
            <a:pPr lvl="1"/>
            <a:r>
              <a:rPr lang="en-GB" sz="1400" dirty="0" smtClean="0"/>
              <a:t>36 bands </a:t>
            </a:r>
          </a:p>
          <a:p>
            <a:pPr lvl="1"/>
            <a:r>
              <a:rPr lang="en-GB" sz="1400" dirty="0" smtClean="0"/>
              <a:t>Spectral range 405–14.385 nm</a:t>
            </a:r>
          </a:p>
          <a:p>
            <a:pPr lvl="1"/>
            <a:r>
              <a:rPr lang="en-GB" sz="1400" dirty="0"/>
              <a:t>Spatial resolution </a:t>
            </a:r>
            <a:r>
              <a:rPr lang="en-GB" sz="1400" dirty="0" smtClean="0"/>
              <a:t>250-1000 m</a:t>
            </a:r>
          </a:p>
          <a:p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Sea and Land Surface Temperature Radiometer (SLSTR) </a:t>
            </a:r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en-GB" sz="1400" dirty="0"/>
              <a:t>Swath width 1675 km </a:t>
            </a:r>
          </a:p>
          <a:p>
            <a:pPr lvl="1"/>
            <a:r>
              <a:rPr lang="en-GB" sz="1400" dirty="0"/>
              <a:t>9 bands</a:t>
            </a:r>
          </a:p>
          <a:p>
            <a:pPr lvl="1"/>
            <a:r>
              <a:rPr lang="en-GB" sz="1400" dirty="0"/>
              <a:t>Spectral range 555–12000 nm</a:t>
            </a:r>
          </a:p>
          <a:p>
            <a:pPr lvl="1"/>
            <a:r>
              <a:rPr lang="en-GB" sz="1400" dirty="0"/>
              <a:t>Spatial resolution 500–1000 m</a:t>
            </a:r>
          </a:p>
          <a:p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Sentinel-3A launched 16 February 2016</a:t>
            </a:r>
          </a:p>
          <a:p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Sentinel-3B 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</a:rPr>
              <a:t>launched 25 April 2018</a:t>
            </a:r>
            <a:endParaRPr lang="en-GB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E72B-8DDA-4312-9150-1363B5FB6C12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47" y="1338486"/>
            <a:ext cx="4236996" cy="208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242654" y="3123347"/>
            <a:ext cx="5709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/>
              <a:t>NASA</a:t>
            </a:r>
            <a:endParaRPr lang="en-GB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104" y="3539417"/>
            <a:ext cx="3384376" cy="26728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51686" y="5668825"/>
            <a:ext cx="4683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/>
              <a:t>ESA</a:t>
            </a:r>
            <a:endParaRPr lang="en-GB" sz="1100" dirty="0"/>
          </a:p>
        </p:txBody>
      </p:sp>
      <p:sp>
        <p:nvSpPr>
          <p:cNvPr id="4" name="TextBox 3"/>
          <p:cNvSpPr txBox="1"/>
          <p:nvPr/>
        </p:nvSpPr>
        <p:spPr bwMode="white">
          <a:xfrm>
            <a:off x="5148064" y="1700808"/>
            <a:ext cx="12241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600" baseline="0" dirty="0" smtClean="0"/>
              <a:t>Terra</a:t>
            </a:r>
          </a:p>
        </p:txBody>
      </p:sp>
      <p:sp>
        <p:nvSpPr>
          <p:cNvPr id="11" name="TextBox 10"/>
          <p:cNvSpPr txBox="1"/>
          <p:nvPr/>
        </p:nvSpPr>
        <p:spPr bwMode="white">
          <a:xfrm>
            <a:off x="5148064" y="4293096"/>
            <a:ext cx="12241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600" baseline="0" dirty="0" smtClean="0"/>
              <a:t>Sentinel-3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301208"/>
            <a:ext cx="5014034" cy="122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6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92088"/>
          </a:xfrm>
        </p:spPr>
        <p:txBody>
          <a:bodyPr/>
          <a:lstStyle/>
          <a:p>
            <a:r>
              <a:rPr lang="en-GB" sz="2800" dirty="0" err="1" smtClean="0"/>
              <a:t>Jotunheimen</a:t>
            </a:r>
            <a:r>
              <a:rPr lang="en-GB" sz="2800" dirty="0" smtClean="0"/>
              <a:t> test site – </a:t>
            </a:r>
            <a:r>
              <a:rPr lang="en-GB" sz="2800" dirty="0"/>
              <a:t>Bridging the gap in scale between </a:t>
            </a:r>
            <a:r>
              <a:rPr lang="en-GB" sz="2800" dirty="0" smtClean="0"/>
              <a:t>satellite and field measurements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4450"/>
            <a:ext cx="9144000" cy="575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302" y="6105490"/>
            <a:ext cx="5858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chemeClr val="bg2"/>
                </a:solidFill>
              </a:rPr>
              <a:t>Valdresflya</a:t>
            </a:r>
            <a:r>
              <a:rPr lang="en-GB" dirty="0" smtClean="0">
                <a:solidFill>
                  <a:schemeClr val="bg2"/>
                </a:solidFill>
              </a:rPr>
              <a:t>, </a:t>
            </a:r>
            <a:r>
              <a:rPr lang="en-GB" dirty="0" err="1" smtClean="0">
                <a:solidFill>
                  <a:schemeClr val="bg2"/>
                </a:solidFill>
              </a:rPr>
              <a:t>Jotunheimen</a:t>
            </a:r>
            <a:r>
              <a:rPr lang="en-GB" dirty="0" smtClean="0">
                <a:solidFill>
                  <a:schemeClr val="bg2"/>
                </a:solidFill>
              </a:rPr>
              <a:t>, mountain plateau, 1200-1400 m </a:t>
            </a:r>
            <a:r>
              <a:rPr lang="en-GB" dirty="0" err="1" smtClean="0">
                <a:solidFill>
                  <a:schemeClr val="bg2"/>
                </a:solidFill>
              </a:rPr>
              <a:t>a.s.l</a:t>
            </a:r>
            <a:r>
              <a:rPr lang="en-GB" dirty="0" smtClean="0">
                <a:solidFill>
                  <a:schemeClr val="bg2"/>
                </a:solidFill>
              </a:rPr>
              <a:t>., total area 265 km</a:t>
            </a:r>
            <a:r>
              <a:rPr lang="en-GB" baseline="30000" dirty="0" smtClean="0">
                <a:solidFill>
                  <a:schemeClr val="bg2"/>
                </a:solidFill>
              </a:rPr>
              <a:t>2</a:t>
            </a:r>
            <a:endParaRPr lang="en-GB" baseline="30000" dirty="0">
              <a:solidFill>
                <a:schemeClr val="bg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1"/>
          <a:stretch/>
        </p:blipFill>
        <p:spPr bwMode="auto">
          <a:xfrm>
            <a:off x="7193199" y="3140968"/>
            <a:ext cx="1843297" cy="19442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5539" r="6748" b="11956"/>
          <a:stretch/>
        </p:blipFill>
        <p:spPr bwMode="auto">
          <a:xfrm>
            <a:off x="6971468" y="5199023"/>
            <a:ext cx="2065028" cy="154234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Bilder\2015\2015_03_Valdresflya_snømålinger\S40100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7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35" b="14225"/>
          <a:stretch/>
        </p:blipFill>
        <p:spPr bwMode="auto">
          <a:xfrm>
            <a:off x="107504" y="1772816"/>
            <a:ext cx="2558285" cy="123718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302" y="1124744"/>
            <a:ext cx="2656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</a:rPr>
              <a:t>Portable weather station and Spectral Evolution UDS-1100 time-lapse spectrometer</a:t>
            </a:r>
            <a:endParaRPr lang="nb-NO" sz="12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61" y="1178291"/>
            <a:ext cx="1496835" cy="189066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35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66" y="116632"/>
            <a:ext cx="8406514" cy="720080"/>
          </a:xfrm>
        </p:spPr>
        <p:txBody>
          <a:bodyPr/>
          <a:lstStyle/>
          <a:p>
            <a:r>
              <a:rPr lang="nb-NO" dirty="0" smtClean="0"/>
              <a:t>FSC from </a:t>
            </a:r>
            <a:r>
              <a:rPr lang="nb-NO" dirty="0"/>
              <a:t>MODIS and </a:t>
            </a:r>
            <a:r>
              <a:rPr lang="nb-NO" dirty="0" smtClean="0"/>
              <a:t>SLSTR by S&amp;A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4" name="TextBox 3"/>
          <p:cNvSpPr txBox="1"/>
          <p:nvPr/>
        </p:nvSpPr>
        <p:spPr bwMode="white">
          <a:xfrm>
            <a:off x="485966" y="3368025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23</a:t>
            </a:r>
            <a:r>
              <a:rPr lang="en-GB" sz="1200" dirty="0"/>
              <a:t> </a:t>
            </a:r>
            <a:r>
              <a:rPr lang="en-GB" sz="1200" dirty="0" smtClean="0"/>
              <a:t>February </a:t>
            </a:r>
            <a:r>
              <a:rPr lang="en-GB" sz="1200" baseline="0" dirty="0" smtClean="0"/>
              <a:t>2017</a:t>
            </a:r>
          </a:p>
        </p:txBody>
      </p:sp>
      <p:sp>
        <p:nvSpPr>
          <p:cNvPr id="5" name="TextBox 4"/>
          <p:cNvSpPr txBox="1"/>
          <p:nvPr/>
        </p:nvSpPr>
        <p:spPr bwMode="white">
          <a:xfrm rot="16200000">
            <a:off x="-104316" y="2030360"/>
            <a:ext cx="7920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aseline="0" dirty="0" smtClean="0"/>
              <a:t>MODIS</a:t>
            </a:r>
          </a:p>
        </p:txBody>
      </p:sp>
      <p:sp>
        <p:nvSpPr>
          <p:cNvPr id="6" name="TextBox 5"/>
          <p:cNvSpPr txBox="1"/>
          <p:nvPr/>
        </p:nvSpPr>
        <p:spPr bwMode="white">
          <a:xfrm>
            <a:off x="2636995" y="3368025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23 March 2017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 bwMode="white">
          <a:xfrm>
            <a:off x="4806446" y="3368025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/>
              <a:t>1</a:t>
            </a:r>
            <a:r>
              <a:rPr lang="en-GB" sz="1200" dirty="0" smtClean="0"/>
              <a:t> May 2017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 bwMode="white">
          <a:xfrm>
            <a:off x="6741451" y="3368025"/>
            <a:ext cx="20070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23 May 2017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 bwMode="white">
          <a:xfrm rot="16200000">
            <a:off x="-175012" y="4658652"/>
            <a:ext cx="10081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aseline="0" dirty="0" smtClean="0"/>
              <a:t>SLSTR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74616" y="6113745"/>
            <a:ext cx="1152128" cy="6926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0" y="3633191"/>
            <a:ext cx="1838406" cy="23945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645024"/>
            <a:ext cx="1829321" cy="2382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48" y="3633191"/>
            <a:ext cx="1830320" cy="2384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46" y="3628494"/>
            <a:ext cx="1833926" cy="23887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3" y="985295"/>
            <a:ext cx="1828958" cy="23822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96" y="962429"/>
            <a:ext cx="1846514" cy="24051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91" y="962428"/>
            <a:ext cx="1846514" cy="24051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45" y="962428"/>
            <a:ext cx="1833927" cy="24051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white">
          <a:xfrm>
            <a:off x="1598872" y="6250445"/>
            <a:ext cx="4320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600" baseline="0" dirty="0" smtClean="0"/>
              <a:t>S&amp;A = </a:t>
            </a:r>
            <a:r>
              <a:rPr lang="en-GB" sz="1600" baseline="0" dirty="0" err="1" smtClean="0"/>
              <a:t>Salomonson</a:t>
            </a:r>
            <a:r>
              <a:rPr lang="en-GB" sz="1600" baseline="0" dirty="0" smtClean="0"/>
              <a:t> &amp; Appel algorithm (2004)</a:t>
            </a:r>
          </a:p>
        </p:txBody>
      </p:sp>
    </p:spTree>
    <p:extLst>
      <p:ext uri="{BB962C8B-B14F-4D97-AF65-F5344CB8AC3E}">
        <p14:creationId xmlns:p14="http://schemas.microsoft.com/office/powerpoint/2010/main" val="182806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56" y="188664"/>
            <a:ext cx="8640960" cy="1008064"/>
          </a:xfrm>
        </p:spPr>
        <p:txBody>
          <a:bodyPr/>
          <a:lstStyle/>
          <a:p>
            <a:r>
              <a:rPr lang="en-GB" dirty="0" smtClean="0"/>
              <a:t>Cloud detection over snow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7971C-2FE7-4FD3-B01F-4B5E83D933F8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5"/>
          <a:stretch/>
        </p:blipFill>
        <p:spPr bwMode="auto">
          <a:xfrm>
            <a:off x="164534" y="1957575"/>
            <a:ext cx="3989764" cy="29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 bwMode="white">
          <a:xfrm>
            <a:off x="294509" y="4903416"/>
            <a:ext cx="45365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1800" baseline="0" dirty="0" smtClean="0"/>
              <a:t>Simple Cloud Detection Algorithm, </a:t>
            </a:r>
            <a:br>
              <a:rPr lang="en-GB" sz="1800" baseline="0" dirty="0" smtClean="0"/>
            </a:br>
            <a:r>
              <a:rPr lang="en-GB" sz="1800" baseline="0" dirty="0" smtClean="0"/>
              <a:t>(SCDA) v. </a:t>
            </a:r>
            <a:r>
              <a:rPr lang="en-GB" sz="1800" dirty="0"/>
              <a:t>2.0 (</a:t>
            </a:r>
            <a:r>
              <a:rPr lang="en-GB" sz="1800" dirty="0" err="1" smtClean="0"/>
              <a:t>Metsämäki</a:t>
            </a:r>
            <a:r>
              <a:rPr lang="en-GB" sz="1800" dirty="0" smtClean="0"/>
              <a:t> et al. 2015)</a:t>
            </a:r>
            <a:endParaRPr lang="en-GB" sz="1800" baseline="0" dirty="0" smtClean="0"/>
          </a:p>
        </p:txBody>
      </p:sp>
      <p:sp>
        <p:nvSpPr>
          <p:cNvPr id="6" name="Rectangle 5"/>
          <p:cNvSpPr/>
          <p:nvPr/>
        </p:nvSpPr>
        <p:spPr>
          <a:xfrm>
            <a:off x="4644008" y="4903416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dirty="0" smtClean="0"/>
              <a:t>SLSTR, 30 </a:t>
            </a:r>
            <a:r>
              <a:rPr lang="en-GB" sz="1800" dirty="0"/>
              <a:t>A</a:t>
            </a:r>
            <a:r>
              <a:rPr lang="en-GB" sz="1800" dirty="0" smtClean="0"/>
              <a:t>pril 2017</a:t>
            </a:r>
            <a:endParaRPr lang="en-GB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732" y="1844824"/>
            <a:ext cx="4733826" cy="3033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72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56" y="260648"/>
            <a:ext cx="8640960" cy="1008064"/>
          </a:xfrm>
        </p:spPr>
        <p:txBody>
          <a:bodyPr/>
          <a:lstStyle/>
          <a:p>
            <a:r>
              <a:rPr lang="en-GB" dirty="0" smtClean="0"/>
              <a:t>Cloud detection, high winter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85680"/>
            <a:ext cx="2630155" cy="3425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white">
          <a:xfrm>
            <a:off x="356144" y="5194877"/>
            <a:ext cx="29523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 smtClean="0"/>
              <a:t>S&amp;A, SLSTR</a:t>
            </a:r>
            <a:endParaRPr lang="en-GB" sz="1600" baseline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22" y="1685681"/>
            <a:ext cx="2630155" cy="3425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70" y="1685680"/>
            <a:ext cx="2630155" cy="3425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white">
          <a:xfrm>
            <a:off x="3256922" y="5194877"/>
            <a:ext cx="26490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 smtClean="0"/>
              <a:t>Colour composite, MODIS</a:t>
            </a:r>
            <a:endParaRPr lang="en-GB" sz="1600" baseline="0" dirty="0" smtClean="0"/>
          </a:p>
        </p:txBody>
      </p:sp>
      <p:sp>
        <p:nvSpPr>
          <p:cNvPr id="9" name="TextBox 8"/>
          <p:cNvSpPr txBox="1"/>
          <p:nvPr/>
        </p:nvSpPr>
        <p:spPr bwMode="white">
          <a:xfrm>
            <a:off x="6044270" y="5194877"/>
            <a:ext cx="26511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 smtClean="0"/>
              <a:t>S&amp;A, MODIS</a:t>
            </a:r>
            <a:endParaRPr lang="en-GB" sz="1600" baseline="0" dirty="0" smtClean="0"/>
          </a:p>
        </p:txBody>
      </p:sp>
      <p:sp>
        <p:nvSpPr>
          <p:cNvPr id="10" name="TextBox 9"/>
          <p:cNvSpPr txBox="1"/>
          <p:nvPr/>
        </p:nvSpPr>
        <p:spPr bwMode="white">
          <a:xfrm>
            <a:off x="2229272" y="5726084"/>
            <a:ext cx="47525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 smtClean="0"/>
              <a:t>Example 1 January 2017, Solar elevation </a:t>
            </a:r>
            <a:r>
              <a:rPr lang="en-GB" sz="1600" dirty="0"/>
              <a:t>4</a:t>
            </a:r>
            <a:r>
              <a:rPr lang="en-GB" sz="1600" dirty="0" smtClean="0"/>
              <a:t>-8°</a:t>
            </a:r>
            <a:endParaRPr lang="en-GB" sz="16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64404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92088"/>
          </a:xfrm>
        </p:spPr>
        <p:txBody>
          <a:bodyPr/>
          <a:lstStyle/>
          <a:p>
            <a:r>
              <a:rPr lang="en-GB" dirty="0" smtClean="0"/>
              <a:t>Temperature threshold for S7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2" y="1124743"/>
            <a:ext cx="6729792" cy="432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600" y="5445224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FSC from SLSTR 6 May 2018. Left: Standard threshold of 305 K for S7. Right: Same processing, but for S7 without </a:t>
            </a:r>
            <a:r>
              <a:rPr lang="en-GB" dirty="0" err="1" smtClean="0"/>
              <a:t>thresholding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63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-foiler-ny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8396CC"/>
      </a:accent1>
      <a:accent2>
        <a:srgbClr val="4662B3"/>
      </a:accent2>
      <a:accent3>
        <a:srgbClr val="4662B3"/>
      </a:accent3>
      <a:accent4>
        <a:srgbClr val="000000"/>
      </a:accent4>
      <a:accent5>
        <a:srgbClr val="C1C9E2"/>
      </a:accent5>
      <a:accent6>
        <a:srgbClr val="3F58A2"/>
      </a:accent6>
      <a:hlink>
        <a:srgbClr val="082E9A"/>
      </a:hlink>
      <a:folHlink>
        <a:srgbClr val="C1CBE6"/>
      </a:folHlink>
    </a:clrScheme>
    <a:fontScheme name="NR-slides-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white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sz="2800" baseline="0" dirty="0" smtClean="0"/>
        </a:defPPr>
      </a:lstStyle>
    </a:txDef>
  </a:objectDefaults>
  <a:extraClrSchemeLst>
    <a:extraClrScheme>
      <a:clrScheme name="NR-slides-white 1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8396CC"/>
        </a:accent1>
        <a:accent2>
          <a:srgbClr val="4662B3"/>
        </a:accent2>
        <a:accent3>
          <a:srgbClr val="DCDCDC"/>
        </a:accent3>
        <a:accent4>
          <a:srgbClr val="000000"/>
        </a:accent4>
        <a:accent5>
          <a:srgbClr val="C1C9E2"/>
        </a:accent5>
        <a:accent6>
          <a:srgbClr val="3F58A2"/>
        </a:accent6>
        <a:hlink>
          <a:srgbClr val="082E9A"/>
        </a:hlink>
        <a:folHlink>
          <a:srgbClr val="C1CB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-slides-white 2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1ECDFF"/>
        </a:accent1>
        <a:accent2>
          <a:srgbClr val="A0A0A0"/>
        </a:accent2>
        <a:accent3>
          <a:srgbClr val="DCDCDC"/>
        </a:accent3>
        <a:accent4>
          <a:srgbClr val="000000"/>
        </a:accent4>
        <a:accent5>
          <a:srgbClr val="ABE3FF"/>
        </a:accent5>
        <a:accent6>
          <a:srgbClr val="919191"/>
        </a:accent6>
        <a:hlink>
          <a:srgbClr val="C2F1F6"/>
        </a:hlink>
        <a:folHlink>
          <a:srgbClr val="D4D4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-slides-white 3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F0B400"/>
        </a:accent1>
        <a:accent2>
          <a:srgbClr val="A0A0A0"/>
        </a:accent2>
        <a:accent3>
          <a:srgbClr val="DCDCDC"/>
        </a:accent3>
        <a:accent4>
          <a:srgbClr val="000000"/>
        </a:accent4>
        <a:accent5>
          <a:srgbClr val="F6D6AA"/>
        </a:accent5>
        <a:accent6>
          <a:srgbClr val="919191"/>
        </a:accent6>
        <a:hlink>
          <a:srgbClr val="FFE69F"/>
        </a:hlink>
        <a:folHlink>
          <a:srgbClr val="D4D4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-slides-white 4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00C832"/>
        </a:accent1>
        <a:accent2>
          <a:srgbClr val="A0A0A0"/>
        </a:accent2>
        <a:accent3>
          <a:srgbClr val="DCDCDC"/>
        </a:accent3>
        <a:accent4>
          <a:srgbClr val="000000"/>
        </a:accent4>
        <a:accent5>
          <a:srgbClr val="AAE0AD"/>
        </a:accent5>
        <a:accent6>
          <a:srgbClr val="919191"/>
        </a:accent6>
        <a:hlink>
          <a:srgbClr val="9BFFB3"/>
        </a:hlink>
        <a:folHlink>
          <a:srgbClr val="D4D4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nr-foiler-ny</Template>
  <TotalTime>4351</TotalTime>
  <Words>1127</Words>
  <Application>Microsoft Office PowerPoint</Application>
  <PresentationFormat>On-screen Show (4:3)</PresentationFormat>
  <Paragraphs>231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Cambria Math</vt:lpstr>
      <vt:lpstr>Palatino</vt:lpstr>
      <vt:lpstr>Times New Roman</vt:lpstr>
      <vt:lpstr>ヒラギノ角ゴ Pro W3</vt:lpstr>
      <vt:lpstr>nr-foiler-ny</vt:lpstr>
      <vt:lpstr>Remote sensing of snow properties with Sentinel-3 versus MODIS</vt:lpstr>
      <vt:lpstr>Snow product portfolio developed with MODIS data</vt:lpstr>
      <vt:lpstr>Significant interest in snow in Norway</vt:lpstr>
      <vt:lpstr>Terra MODIS and Sentinel-3</vt:lpstr>
      <vt:lpstr>Jotunheimen test site – Bridging the gap in scale between satellite and field measurements</vt:lpstr>
      <vt:lpstr>FSC from MODIS and SLSTR by S&amp;A</vt:lpstr>
      <vt:lpstr>Cloud detection over snow</vt:lpstr>
      <vt:lpstr>Cloud detection, high winter</vt:lpstr>
      <vt:lpstr>Temperature threshold for S7</vt:lpstr>
      <vt:lpstr>Surface temperatures &gt; 305 K in S7</vt:lpstr>
      <vt:lpstr>Bias correction of S5 and S6</vt:lpstr>
      <vt:lpstr>Cloud masking with Sentinel-2</vt:lpstr>
      <vt:lpstr>Transfer of cloud mask from  Sentinel-3 to Sentinel-2</vt:lpstr>
      <vt:lpstr>Preliminary validation results for FSC</vt:lpstr>
      <vt:lpstr>HMM multi-sensor multi-temporal algorithm combining Sentinel-1 and Sentinel-3 data</vt:lpstr>
      <vt:lpstr>FSC from SLSTR, optical and multi-sensor multi-temporal</vt:lpstr>
      <vt:lpstr>FSC from SLSTR, optical</vt:lpstr>
      <vt:lpstr>FSC from SLSTR, multi-sensor/multi-temporal</vt:lpstr>
      <vt:lpstr>Snow surface temperature</vt:lpstr>
      <vt:lpstr>STS from SLSTR and MODIS</vt:lpstr>
      <vt:lpstr>Snow grain size</vt:lpstr>
      <vt:lpstr>SGS from SLSTR and MODIS</vt:lpstr>
      <vt:lpstr>Snow Surface Wetness</vt:lpstr>
      <vt:lpstr>SSW from SLSTR and MODIS</vt:lpstr>
      <vt:lpstr>Multi-sensor wet snow mapping – optical + SAR</vt:lpstr>
      <vt:lpstr>MWS from SLSTR + S-1 and MODIS + S-1</vt:lpstr>
      <vt:lpstr>Snow surface hoar</vt:lpstr>
      <vt:lpstr>Summary and conclusions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Seksjonsmøte  jordobservasjon</dc:title>
  <dc:creator>Rune Solberg</dc:creator>
  <cp:lastModifiedBy>Rune Solberg</cp:lastModifiedBy>
  <cp:revision>400</cp:revision>
  <cp:lastPrinted>2013-06-17T15:26:19Z</cp:lastPrinted>
  <dcterms:created xsi:type="dcterms:W3CDTF">2013-01-22T09:42:57Z</dcterms:created>
  <dcterms:modified xsi:type="dcterms:W3CDTF">2020-02-03T22:00:07Z</dcterms:modified>
</cp:coreProperties>
</file>