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7671" r:id="rId2"/>
    <p:sldMasterId id="2147487746" r:id="rId3"/>
    <p:sldMasterId id="2147487750" r:id="rId4"/>
    <p:sldMasterId id="2147487757" r:id="rId5"/>
    <p:sldMasterId id="2147487763" r:id="rId6"/>
    <p:sldMasterId id="2147487770" r:id="rId7"/>
    <p:sldMasterId id="2147487775" r:id="rId8"/>
    <p:sldMasterId id="2147487782" r:id="rId9"/>
  </p:sldMasterIdLst>
  <p:notesMasterIdLst>
    <p:notesMasterId r:id="rId31"/>
  </p:notesMasterIdLst>
  <p:handoutMasterIdLst>
    <p:handoutMasterId r:id="rId32"/>
  </p:handoutMasterIdLst>
  <p:sldIdLst>
    <p:sldId id="256" r:id="rId10"/>
    <p:sldId id="286" r:id="rId11"/>
    <p:sldId id="287" r:id="rId12"/>
    <p:sldId id="288" r:id="rId13"/>
    <p:sldId id="308" r:id="rId14"/>
    <p:sldId id="334" r:id="rId15"/>
    <p:sldId id="343" r:id="rId16"/>
    <p:sldId id="337" r:id="rId17"/>
    <p:sldId id="339" r:id="rId18"/>
    <p:sldId id="340" r:id="rId19"/>
    <p:sldId id="338" r:id="rId20"/>
    <p:sldId id="341" r:id="rId21"/>
    <p:sldId id="347" r:id="rId22"/>
    <p:sldId id="348" r:id="rId23"/>
    <p:sldId id="349" r:id="rId24"/>
    <p:sldId id="346" r:id="rId25"/>
    <p:sldId id="344" r:id="rId26"/>
    <p:sldId id="350" r:id="rId27"/>
    <p:sldId id="342" r:id="rId28"/>
    <p:sldId id="336" r:id="rId29"/>
    <p:sldId id="320" r:id="rId30"/>
  </p:sldIdLst>
  <p:sldSz cx="9144000" cy="6858000" type="screen4x3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3890" userDrawn="1">
          <p15:clr>
            <a:srgbClr val="A4A3A4"/>
          </p15:clr>
        </p15:guide>
        <p15:guide id="10" pos="181" userDrawn="1">
          <p15:clr>
            <a:srgbClr val="A4A3A4"/>
          </p15:clr>
        </p15:guide>
        <p15:guide id="11" pos="1433" userDrawn="1">
          <p15:clr>
            <a:srgbClr val="A4A3A4"/>
          </p15:clr>
        </p15:guide>
        <p15:guide id="12" pos="4504" userDrawn="1">
          <p15:clr>
            <a:srgbClr val="A4A3A4"/>
          </p15:clr>
        </p15:guide>
        <p15:guide id="13" pos="5129" userDrawn="1">
          <p15:clr>
            <a:srgbClr val="A4A3A4"/>
          </p15:clr>
        </p15:guide>
        <p15:guide id="14" pos="2063" userDrawn="1">
          <p15:clr>
            <a:srgbClr val="A4A3A4"/>
          </p15:clr>
        </p15:guide>
        <p15:guide id="15" pos="8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0205B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55" autoAdjust="0"/>
    <p:restoredTop sz="90299" autoAdjust="0"/>
  </p:normalViewPr>
  <p:slideViewPr>
    <p:cSldViewPr snapToGrid="0">
      <p:cViewPr varScale="1">
        <p:scale>
          <a:sx n="73" d="100"/>
          <a:sy n="73" d="100"/>
        </p:scale>
        <p:origin x="678" y="-7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3890"/>
        <p:guide pos="181"/>
        <p:guide pos="1433"/>
        <p:guide pos="4504"/>
        <p:guide pos="5129"/>
        <p:guide pos="2063"/>
        <p:guide pos="8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06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74775" y="1074738"/>
            <a:ext cx="718185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>
                <a:solidFill>
                  <a:srgbClr val="000000"/>
                </a:solidFill>
              </a:rPr>
              <a:pPr defTabSz="1333500"/>
              <a:t>1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074738"/>
            <a:ext cx="718185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83040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67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5E86F9-99F8-4BF5-85AA-D4B3C40BC762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076325"/>
            <a:ext cx="7181850" cy="538638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94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design to slide 7, without the years/timeline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02029-9BE2-4139-82E8-7E205433FD5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16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2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02029-9BE2-4139-82E8-7E205433FD51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2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45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27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4.wmf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4.wmf"/><Relationship Id="rId12" Type="http://schemas.openxmlformats.org/officeDocument/2006/relationships/image" Target="../media/image16.png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NULL"/><Relationship Id="rId7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1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7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0.jpeg"/><Relationship Id="rId7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3" y="6145001"/>
            <a:ext cx="2893854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32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733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6158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074420"/>
            <a:ext cx="6471138" cy="5334000"/>
          </a:xfrm>
        </p:spPr>
        <p:txBody>
          <a:bodyPr/>
          <a:lstStyle>
            <a:lvl1pPr algn="ctr">
              <a:defRPr sz="6646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0740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9" indent="0" algn="ctr">
              <a:buNone/>
              <a:defRPr sz="1500"/>
            </a:lvl2pPr>
            <a:lvl3pPr marL="685817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3" indent="0" algn="ctr">
              <a:buNone/>
              <a:defRPr sz="1200"/>
            </a:lvl6pPr>
            <a:lvl7pPr marL="2057451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568F4D76-2D18-4B27-A24F-A9F0D3292339}" type="datetimeFigureOut">
              <a:rPr lang="en-GB" smtClean="0">
                <a:solidFill>
                  <a:srgbClr val="FFFFFF"/>
                </a:solidFill>
              </a:rPr>
              <a:pPr/>
              <a:t>05/02/2020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fld id="{185221A9-E1EF-449D-88F7-B9E17938AC2C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41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3" y="5858397"/>
            <a:ext cx="2893854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6884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6885" name="Clip" r:id="rId7" imgW="2833538" imgH="1919138" progId="">
                    <p:embed/>
                  </p:oleObj>
                </mc:Choice>
                <mc:Fallback>
                  <p:oleObj name="Clip" r:id="rId7" imgW="2833538" imgH="19191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81551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5879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074420"/>
            <a:ext cx="6471138" cy="5334000"/>
          </a:xfrm>
        </p:spPr>
        <p:txBody>
          <a:bodyPr/>
          <a:lstStyle>
            <a:lvl1pPr algn="ctr">
              <a:defRPr sz="6646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9723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C85EED5-3029-4AD6-BFFC-A5E4AB1B47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17659DF-F11D-4C76-8896-C42A62191F4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0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261"/>
          <p:cNvSpPr/>
          <p:nvPr userDrawn="1"/>
        </p:nvSpPr>
        <p:spPr bwMode="auto">
          <a:xfrm>
            <a:off x="6069906" y="230590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263" name="Group 262"/>
          <p:cNvGrpSpPr/>
          <p:nvPr userDrawn="1"/>
        </p:nvGrpSpPr>
        <p:grpSpPr>
          <a:xfrm>
            <a:off x="6073204" y="6145001"/>
            <a:ext cx="2893853" cy="314922"/>
            <a:chOff x="369889" y="5092835"/>
            <a:chExt cx="3135008" cy="314922"/>
          </a:xfrm>
        </p:grpSpPr>
        <p:grpSp>
          <p:nvGrpSpPr>
            <p:cNvPr id="264" name="Group 263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491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2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3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4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5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6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7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8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9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00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5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476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7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8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9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0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1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2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3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4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5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6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7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8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9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0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6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473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4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5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7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467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8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9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0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1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2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8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463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4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5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6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9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414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5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6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7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8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9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0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1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2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3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4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5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6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7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8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9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0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1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2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3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4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5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6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7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8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9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0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1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2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3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4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5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6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7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8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9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0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1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2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3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4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5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6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7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8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9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0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1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2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0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407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8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9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0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1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2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3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1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403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4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5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6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2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399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0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1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2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273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66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273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4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397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8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5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384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5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6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7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8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9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0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1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2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3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4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5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6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276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67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276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7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380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1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2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3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8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376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7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378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379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</p:grpSp>
        <p:grpSp>
          <p:nvGrpSpPr>
            <p:cNvPr id="279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37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0" name="Group 279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36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1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36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2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36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3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35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4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35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5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352" name="Freeform 35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3" name="Freeform 35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4" name="Freeform 35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6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34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7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33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8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310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1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2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3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4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5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6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7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8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9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0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1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2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3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4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5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6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7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8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9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0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1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2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3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4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5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6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9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306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7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8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9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90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302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3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4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5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91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298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9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0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1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92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3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294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95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96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97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</p:grpSp>
      <p:sp>
        <p:nvSpPr>
          <p:cNvPr id="501" name="Rectangle 500"/>
          <p:cNvSpPr/>
          <p:nvPr userDrawn="1"/>
        </p:nvSpPr>
        <p:spPr bwMode="auto">
          <a:xfrm>
            <a:off x="8139633" y="6598215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02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6474" y="553831"/>
            <a:ext cx="196096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112" y="5108993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1526" y="5244218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5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7992" y="4939418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6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189466" y="3156926"/>
            <a:ext cx="893557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" name="Oval 506"/>
          <p:cNvSpPr/>
          <p:nvPr userDrawn="1"/>
        </p:nvSpPr>
        <p:spPr bwMode="auto">
          <a:xfrm>
            <a:off x="1735678" y="1608859"/>
            <a:ext cx="1169213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08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052970" y="1966704"/>
            <a:ext cx="72618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" name="Oval 508"/>
          <p:cNvSpPr/>
          <p:nvPr userDrawn="1"/>
        </p:nvSpPr>
        <p:spPr bwMode="auto">
          <a:xfrm>
            <a:off x="120193" y="447025"/>
            <a:ext cx="149871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0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953247" y="3937937"/>
            <a:ext cx="132666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1" name="Picture 510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00893" y="1145124"/>
            <a:ext cx="632407" cy="669798"/>
          </a:xfrm>
          <a:prstGeom prst="rect">
            <a:avLst/>
          </a:prstGeom>
        </p:spPr>
      </p:pic>
      <p:sp>
        <p:nvSpPr>
          <p:cNvPr id="512" name="Oval 511"/>
          <p:cNvSpPr/>
          <p:nvPr userDrawn="1"/>
        </p:nvSpPr>
        <p:spPr bwMode="auto">
          <a:xfrm>
            <a:off x="171634" y="2573024"/>
            <a:ext cx="149871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3" name="Picture 512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392474" y="3178572"/>
            <a:ext cx="1057029" cy="1119526"/>
          </a:xfrm>
          <a:prstGeom prst="rect">
            <a:avLst/>
          </a:prstGeom>
        </p:spPr>
      </p:pic>
      <p:sp>
        <p:nvSpPr>
          <p:cNvPr id="514" name="Oval 513"/>
          <p:cNvSpPr/>
          <p:nvPr userDrawn="1"/>
        </p:nvSpPr>
        <p:spPr bwMode="auto">
          <a:xfrm>
            <a:off x="2773077" y="1918080"/>
            <a:ext cx="1169213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3059253" y="2466464"/>
            <a:ext cx="596861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" name="Oval 515"/>
          <p:cNvSpPr/>
          <p:nvPr userDrawn="1"/>
        </p:nvSpPr>
        <p:spPr bwMode="auto">
          <a:xfrm>
            <a:off x="4159605" y="3626137"/>
            <a:ext cx="1169213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7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4462099" y="4025892"/>
            <a:ext cx="564226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" name="Oval 517"/>
          <p:cNvSpPr/>
          <p:nvPr userDrawn="1"/>
        </p:nvSpPr>
        <p:spPr bwMode="auto">
          <a:xfrm>
            <a:off x="320344" y="1786399"/>
            <a:ext cx="1169213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9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547374" y="1901522"/>
            <a:ext cx="960418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29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4787538" y="3413760"/>
            <a:ext cx="4356464" cy="65508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87538" y="3413760"/>
            <a:ext cx="4167487" cy="655080"/>
          </a:xfrm>
        </p:spPr>
        <p:txBody>
          <a:bodyPr anchor="ctr"/>
          <a:lstStyle>
            <a:lvl1pPr marL="0" indent="0" algn="r">
              <a:buNone/>
              <a:defRPr sz="2100" b="1">
                <a:solidFill>
                  <a:schemeClr val="bg1"/>
                </a:solidFill>
              </a:defRPr>
            </a:lvl1pPr>
            <a:lvl2pPr marL="422042" indent="0">
              <a:buNone/>
              <a:defRPr sz="2400">
                <a:solidFill>
                  <a:schemeClr val="bg1"/>
                </a:solidFill>
              </a:defRPr>
            </a:lvl2pPr>
            <a:lvl3pPr marL="844082" indent="0">
              <a:buNone/>
              <a:defRPr sz="2400">
                <a:solidFill>
                  <a:schemeClr val="bg1"/>
                </a:solidFill>
              </a:defRPr>
            </a:lvl3pPr>
            <a:lvl4pPr marL="1266124" indent="0">
              <a:buNone/>
              <a:defRPr sz="2400">
                <a:solidFill>
                  <a:schemeClr val="bg1"/>
                </a:solidFill>
              </a:defRPr>
            </a:lvl4pPr>
            <a:lvl5pPr marL="1688165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926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28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234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28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2369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28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133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85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5" y="230588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675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9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4" y="6145001"/>
            <a:ext cx="2893853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890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15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891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18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139633" y="6598213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675" smtClean="0">
              <a:solidFill>
                <a:srgbClr val="FFFFFF"/>
              </a:solidFill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02599" y="6613453"/>
            <a:ext cx="326351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675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01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8512589" cy="854075"/>
          </a:xfrm>
        </p:spPr>
        <p:txBody>
          <a:bodyPr/>
          <a:lstStyle>
            <a:lvl1pPr marL="135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89000" indent="-189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740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9045820" cy="854075"/>
          </a:xfrm>
        </p:spPr>
        <p:txBody>
          <a:bodyPr/>
          <a:lstStyle>
            <a:lvl1pPr marL="115047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039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621" y="6604021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22"/>
            <a:ext cx="9144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3009" tIns="23009" rIns="23009" bIns="23009"/>
          <a:lstStyle/>
          <a:p>
            <a:pPr eaLnBrk="0" hangingPunct="0">
              <a:spcBef>
                <a:spcPct val="50000"/>
              </a:spcBef>
              <a:defRPr/>
            </a:pPr>
            <a:endParaRPr lang="en-GB" sz="675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8"/>
            <a:ext cx="9045820" cy="854075"/>
          </a:xfrm>
        </p:spPr>
        <p:txBody>
          <a:bodyPr/>
          <a:lstStyle>
            <a:lvl1pPr marL="115047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303929" y="6610371"/>
            <a:ext cx="105798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sz="675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675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30year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547523" y="0"/>
            <a:ext cx="596485" cy="857693"/>
          </a:xfrm>
          <a:prstGeom prst="rect">
            <a:avLst/>
          </a:prstGeom>
        </p:spPr>
      </p:pic>
      <p:sp>
        <p:nvSpPr>
          <p:cNvPr id="10" name="Rectangle 61"/>
          <p:cNvSpPr>
            <a:spLocks noChangeArrowheads="1"/>
          </p:cNvSpPr>
          <p:nvPr userDrawn="1"/>
        </p:nvSpPr>
        <p:spPr bwMode="auto">
          <a:xfrm>
            <a:off x="507163" y="6514858"/>
            <a:ext cx="24470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600" dirty="0" smtClean="0">
                <a:solidFill>
                  <a:srgbClr val="FFFFFF"/>
                </a:solidFill>
              </a:rPr>
              <a:t>EUM/RSP/VWG/18/981632 </a:t>
            </a:r>
            <a:endParaRPr lang="en-GB" sz="525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41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268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261"/>
          <p:cNvSpPr/>
          <p:nvPr userDrawn="1"/>
        </p:nvSpPr>
        <p:spPr bwMode="auto">
          <a:xfrm>
            <a:off x="6069906" y="230590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263" name="Group 262"/>
          <p:cNvGrpSpPr/>
          <p:nvPr userDrawn="1"/>
        </p:nvGrpSpPr>
        <p:grpSpPr>
          <a:xfrm>
            <a:off x="6073204" y="6145001"/>
            <a:ext cx="2893853" cy="314922"/>
            <a:chOff x="369889" y="5092835"/>
            <a:chExt cx="3135008" cy="314922"/>
          </a:xfrm>
        </p:grpSpPr>
        <p:grpSp>
          <p:nvGrpSpPr>
            <p:cNvPr id="264" name="Group 263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491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2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3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4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5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6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7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8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9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00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5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476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7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8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9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0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1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2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3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4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5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6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7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8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89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0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6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473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4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5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7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467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8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9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0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1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2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8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463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4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5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6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9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414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5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6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7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8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9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0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1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2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3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4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5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6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7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8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29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0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1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2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3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4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5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6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7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8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39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0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1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2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3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4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5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6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7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8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49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0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1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2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3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4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5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6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7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8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9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0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1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2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0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407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8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9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0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1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2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13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1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403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4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5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6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2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399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0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1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02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273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914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273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4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397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8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5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384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5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6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7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8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9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0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1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2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3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4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5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6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276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915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276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7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380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1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2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3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8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376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7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378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379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</p:grpSp>
        <p:grpSp>
          <p:nvGrpSpPr>
            <p:cNvPr id="279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37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0" name="Group 279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36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1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36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2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36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3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35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6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4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35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5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352" name="Freeform 35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3" name="Freeform 35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4" name="Freeform 35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6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34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5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7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33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4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8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310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1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2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3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4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5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6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7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8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19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0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1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2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3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4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5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6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7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8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29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0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1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2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3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4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5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36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9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306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7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8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9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90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302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3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4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05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91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298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9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0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1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92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3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294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95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96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97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</p:grpSp>
      <p:sp>
        <p:nvSpPr>
          <p:cNvPr id="501" name="Rectangle 500"/>
          <p:cNvSpPr/>
          <p:nvPr userDrawn="1"/>
        </p:nvSpPr>
        <p:spPr bwMode="auto">
          <a:xfrm>
            <a:off x="8139633" y="6598215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02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6474" y="553831"/>
            <a:ext cx="196096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112" y="5108993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1526" y="5244218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5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7992" y="4939418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6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189466" y="3156926"/>
            <a:ext cx="893557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" name="Oval 506"/>
          <p:cNvSpPr/>
          <p:nvPr userDrawn="1"/>
        </p:nvSpPr>
        <p:spPr bwMode="auto">
          <a:xfrm>
            <a:off x="1735678" y="1608859"/>
            <a:ext cx="1169213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08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052970" y="1966704"/>
            <a:ext cx="72618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" name="Oval 508"/>
          <p:cNvSpPr/>
          <p:nvPr userDrawn="1"/>
        </p:nvSpPr>
        <p:spPr bwMode="auto">
          <a:xfrm>
            <a:off x="120193" y="447025"/>
            <a:ext cx="149871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0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953247" y="3937937"/>
            <a:ext cx="132666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1" name="Picture 510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00893" y="1145124"/>
            <a:ext cx="632407" cy="669798"/>
          </a:xfrm>
          <a:prstGeom prst="rect">
            <a:avLst/>
          </a:prstGeom>
        </p:spPr>
      </p:pic>
      <p:sp>
        <p:nvSpPr>
          <p:cNvPr id="512" name="Oval 511"/>
          <p:cNvSpPr/>
          <p:nvPr userDrawn="1"/>
        </p:nvSpPr>
        <p:spPr bwMode="auto">
          <a:xfrm>
            <a:off x="171634" y="2573024"/>
            <a:ext cx="149871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3" name="Picture 512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392474" y="3178572"/>
            <a:ext cx="1057029" cy="1119526"/>
          </a:xfrm>
          <a:prstGeom prst="rect">
            <a:avLst/>
          </a:prstGeom>
        </p:spPr>
      </p:pic>
      <p:sp>
        <p:nvSpPr>
          <p:cNvPr id="514" name="Oval 513"/>
          <p:cNvSpPr/>
          <p:nvPr userDrawn="1"/>
        </p:nvSpPr>
        <p:spPr bwMode="auto">
          <a:xfrm>
            <a:off x="2773077" y="1918080"/>
            <a:ext cx="1169213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3059253" y="2466464"/>
            <a:ext cx="596861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" name="Oval 515"/>
          <p:cNvSpPr/>
          <p:nvPr userDrawn="1"/>
        </p:nvSpPr>
        <p:spPr bwMode="auto">
          <a:xfrm>
            <a:off x="4159605" y="3626137"/>
            <a:ext cx="1169213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7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4462099" y="4025892"/>
            <a:ext cx="564226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" name="Oval 517"/>
          <p:cNvSpPr/>
          <p:nvPr userDrawn="1"/>
        </p:nvSpPr>
        <p:spPr bwMode="auto">
          <a:xfrm>
            <a:off x="320344" y="1786399"/>
            <a:ext cx="1169213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9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547374" y="1901522"/>
            <a:ext cx="960418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0922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4787538" y="3413760"/>
            <a:ext cx="4356464" cy="65508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87538" y="3413760"/>
            <a:ext cx="4167487" cy="655080"/>
          </a:xfrm>
        </p:spPr>
        <p:txBody>
          <a:bodyPr anchor="ctr"/>
          <a:lstStyle>
            <a:lvl1pPr marL="0" indent="0" algn="r">
              <a:buNone/>
              <a:defRPr sz="2100" b="1">
                <a:solidFill>
                  <a:schemeClr val="bg1"/>
                </a:solidFill>
              </a:defRPr>
            </a:lvl1pPr>
            <a:lvl2pPr marL="422042" indent="0">
              <a:buNone/>
              <a:defRPr sz="2400">
                <a:solidFill>
                  <a:schemeClr val="bg1"/>
                </a:solidFill>
              </a:defRPr>
            </a:lvl2pPr>
            <a:lvl3pPr marL="844082" indent="0">
              <a:buNone/>
              <a:defRPr sz="2400">
                <a:solidFill>
                  <a:schemeClr val="bg1"/>
                </a:solidFill>
              </a:defRPr>
            </a:lvl3pPr>
            <a:lvl4pPr marL="1266124" indent="0">
              <a:buNone/>
              <a:defRPr sz="2400">
                <a:solidFill>
                  <a:schemeClr val="bg1"/>
                </a:solidFill>
              </a:defRPr>
            </a:lvl4pPr>
            <a:lvl5pPr marL="1688165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271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/>
          <p:nvPr userDrawn="1"/>
        </p:nvGrpSpPr>
        <p:grpSpPr>
          <a:xfrm>
            <a:off x="6073203" y="5858397"/>
            <a:ext cx="2893854" cy="314922"/>
            <a:chOff x="369889" y="5092835"/>
            <a:chExt cx="3135008" cy="314922"/>
          </a:xfrm>
        </p:grpSpPr>
        <p:grpSp>
          <p:nvGrpSpPr>
            <p:cNvPr id="3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80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781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6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19138" y="6319136"/>
            <a:ext cx="152287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244"/>
          <p:cNvSpPr/>
          <p:nvPr userDrawn="1"/>
        </p:nvSpPr>
        <p:spPr bwMode="auto">
          <a:xfrm>
            <a:off x="8139632" y="6613452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7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28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475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28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158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28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95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57419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3" y="6145001"/>
            <a:ext cx="2893854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938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15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939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18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139632" y="6598212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02599" y="6613452"/>
            <a:ext cx="326351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33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401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30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005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842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609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08073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679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62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911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901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971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85EED5-3029-4AD6-BFFC-A5E4AB1B4728}" type="datetimeFigureOut">
              <a:rPr lang="en-GB" smtClean="0"/>
              <a:pPr/>
              <a:t>05/02/2020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7659DF-F11D-4C76-8896-C42A62191F4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5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3" y="5858397"/>
            <a:ext cx="2893854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866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867" name="Clip" r:id="rId7" imgW="2835275" imgH="1920875" progId="">
                    <p:embed/>
                  </p:oleObj>
                </mc:Choice>
                <mc:Fallback>
                  <p:oleObj name="Clip" r:id="rId7" imgW="2835275" imgH="192087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19138" y="6319136"/>
            <a:ext cx="152287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244"/>
          <p:cNvSpPr/>
          <p:nvPr userDrawn="1"/>
        </p:nvSpPr>
        <p:spPr bwMode="auto">
          <a:xfrm>
            <a:off x="8139632" y="6613452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32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08073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607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114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3" y="5858397"/>
            <a:ext cx="2893854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90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891" name="Clip" r:id="rId7" imgW="2833538" imgH="1919138" progId="">
                    <p:embed/>
                  </p:oleObj>
                </mc:Choice>
                <mc:Fallback>
                  <p:oleObj name="Clip" r:id="rId7" imgW="2833538" imgH="19191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19138" y="6319136"/>
            <a:ext cx="152287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00467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7620" y="6624001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552094" y="6624001"/>
            <a:ext cx="233523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63560" y="657013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0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7620" y="6646529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294304" y="6652879"/>
            <a:ext cx="1250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8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8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03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72" r:id="rId1"/>
    <p:sldLayoutId id="2147487673" r:id="rId2"/>
    <p:sldLayoutId id="2147487756" r:id="rId3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0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7620" y="6646529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996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7" r:id="rId1"/>
    <p:sldLayoutId id="2147487748" r:id="rId2"/>
    <p:sldLayoutId id="2147487749" r:id="rId3"/>
  </p:sldLayoutIdLst>
  <p:transition/>
  <p:timing>
    <p:tnLst>
      <p:par>
        <p:cTn id="1" dur="indefinite" restart="never" nodeType="tmRoot"/>
      </p:par>
    </p:tnLst>
  </p:timing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1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316531" indent="-31653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5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6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FOREWORDe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7620" y="6646529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298311" y="6652879"/>
            <a:ext cx="117020" cy="11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738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738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31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51" r:id="rId1"/>
    <p:sldLayoutId id="2147487752" r:id="rId2"/>
    <p:sldLayoutId id="2147487754" r:id="rId3"/>
    <p:sldLayoutId id="2147487755" r:id="rId4"/>
  </p:sldLayoutIdLst>
  <p:transition/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1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316531" indent="-31653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5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6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FOREWORDe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7620" y="6646529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298311" y="6652879"/>
            <a:ext cx="117020" cy="11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738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738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58" r:id="rId1"/>
    <p:sldLayoutId id="2147487759" r:id="rId2"/>
    <p:sldLayoutId id="2147487760" r:id="rId3"/>
    <p:sldLayoutId id="2147487762" r:id="rId4"/>
  </p:sldLayoutIdLst>
  <p:transition/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1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316531" indent="-31653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5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6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"/>
            <a:ext cx="9143999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7" y="1307466"/>
            <a:ext cx="872050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552094" y="6649211"/>
            <a:ext cx="2335236" cy="1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739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499405" y="6649211"/>
            <a:ext cx="2546252" cy="1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739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EUM/RSP/VWG/19/1114410, </a:t>
            </a:r>
            <a:r>
              <a:rPr lang="de-DE" sz="739" b="0" baseline="0" dirty="0" err="1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October</a:t>
            </a:r>
            <a:r>
              <a:rPr lang="de-DE" sz="739" b="0" baseline="0" dirty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 2019</a:t>
            </a:r>
            <a:endParaRPr lang="de-DE" sz="739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63560" y="6593586"/>
            <a:ext cx="314510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831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831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60663" y="6650389"/>
            <a:ext cx="60602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7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64" r:id="rId1"/>
    <p:sldLayoutId id="2147487765" r:id="rId2"/>
    <p:sldLayoutId id="2147487766" r:id="rId3"/>
    <p:sldLayoutId id="2147487767" r:id="rId4"/>
    <p:sldLayoutId id="2147487768" r:id="rId5"/>
    <p:sldLayoutId id="2147487769" r:id="rId6"/>
  </p:sldLayoutIdLst>
  <p:transition/>
  <p:timing>
    <p:tnLst>
      <p:par>
        <p:cTn id="1" dur="indefinite" restart="never" nodeType="tmRoot"/>
      </p:par>
    </p:tnLst>
  </p:timing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2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246191" indent="-24619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6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6pPr>
      <a:lvl7pPr marL="274326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856493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6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552094" y="6624002"/>
            <a:ext cx="23352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6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60663" y="6615553"/>
            <a:ext cx="60602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73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1" r:id="rId1"/>
    <p:sldLayoutId id="2147487772" r:id="rId2"/>
    <p:sldLayoutId id="2147487773" r:id="rId3"/>
    <p:sldLayoutId id="2147487774" r:id="rId4"/>
    <p:sldLayoutId id="2147487793" r:id="rId5"/>
  </p:sldLayoutIdLst>
  <p:transition/>
  <p:timing>
    <p:tnLst>
      <p:par>
        <p:cTn id="1" dur="indefinite" restart="never" nodeType="tmRoot"/>
      </p:par>
    </p:tnLst>
  </p:timing>
  <p:txStyles>
    <p:titleStyle>
      <a:lvl1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9pPr>
    </p:titleStyle>
    <p:bodyStyle>
      <a:lvl1pPr marL="200025" indent="-20002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7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5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"/>
            <a:ext cx="9143999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7" y="1307466"/>
            <a:ext cx="872050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552094" y="6649211"/>
            <a:ext cx="2335236" cy="1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739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63560" y="6593586"/>
            <a:ext cx="314510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831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831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60663" y="6650389"/>
            <a:ext cx="60602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37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76" r:id="rId1"/>
    <p:sldLayoutId id="2147487777" r:id="rId2"/>
    <p:sldLayoutId id="2147487778" r:id="rId3"/>
    <p:sldLayoutId id="2147487779" r:id="rId4"/>
    <p:sldLayoutId id="2147487780" r:id="rId5"/>
    <p:sldLayoutId id="2147487781" r:id="rId6"/>
  </p:sldLayoutIdLst>
  <p:transition/>
  <p:timing>
    <p:tnLst>
      <p:par>
        <p:cTn id="1" dur="indefinite" restart="never" nodeType="tmRoot"/>
      </p:par>
    </p:tnLst>
  </p:timing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2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246191" indent="-24619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6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6pPr>
      <a:lvl7pPr marL="274326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07620" y="6624001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52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83" r:id="rId1"/>
    <p:sldLayoutId id="2147487784" r:id="rId2"/>
    <p:sldLayoutId id="2147487785" r:id="rId3"/>
    <p:sldLayoutId id="2147487786" r:id="rId4"/>
    <p:sldLayoutId id="2147487787" r:id="rId5"/>
    <p:sldLayoutId id="2147487788" r:id="rId6"/>
    <p:sldLayoutId id="2147487789" r:id="rId7"/>
    <p:sldLayoutId id="2147487790" r:id="rId8"/>
    <p:sldLayoutId id="2147487791" r:id="rId9"/>
    <p:sldLayoutId id="2147487792" r:id="rId10"/>
  </p:sldLayoutIdLst>
  <p:transition/>
  <p:timing>
    <p:tnLst>
      <p:par>
        <p:cTn id="1" dur="indefinite" restart="never" nodeType="tmRoot"/>
      </p:par>
    </p:tnLst>
  </p:timing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1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246191" indent="-24619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5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6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2.wmf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jpeg"/><Relationship Id="rId26" Type="http://schemas.openxmlformats.org/officeDocument/2006/relationships/image" Target="../media/image100.png"/><Relationship Id="rId39" Type="http://schemas.openxmlformats.org/officeDocument/2006/relationships/image" Target="../media/image110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34" Type="http://schemas.openxmlformats.org/officeDocument/2006/relationships/image" Target="../media/image10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38" Type="http://schemas.openxmlformats.org/officeDocument/2006/relationships/image" Target="../media/image109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3.png"/><Relationship Id="rId41" Type="http://schemas.openxmlformats.org/officeDocument/2006/relationships/image" Target="../media/image1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8.png"/><Relationship Id="rId32" Type="http://schemas.openxmlformats.org/officeDocument/2006/relationships/image" Target="../media/image106.png"/><Relationship Id="rId37" Type="http://schemas.openxmlformats.org/officeDocument/2006/relationships/hyperlink" Target="http://nwc-saf.eumetsat.int/" TargetMode="External"/><Relationship Id="rId40" Type="http://schemas.openxmlformats.org/officeDocument/2006/relationships/image" Target="../media/image27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7.jpeg"/><Relationship Id="rId28" Type="http://schemas.openxmlformats.org/officeDocument/2006/relationships/image" Target="../media/image102.png"/><Relationship Id="rId36" Type="http://schemas.openxmlformats.org/officeDocument/2006/relationships/hyperlink" Target="http://osi-saf.eumetsat.int/" TargetMode="External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hyperlink" Target="figures_GE/DLST-TSPMED10D_MSG-Disk_201704010000_Ta.kmz" TargetMode="External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hyperlink" Target="http://cm-saf.eumetsat.in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16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1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345936" y="3347873"/>
            <a:ext cx="4711700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Lothar </a:t>
            </a:r>
            <a:r>
              <a:rPr lang="en-US" sz="2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Schüller</a:t>
            </a: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SAF Network Manager</a:t>
            </a: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EUMETSAT</a:t>
            </a:r>
            <a:endParaRPr lang="en-GB" sz="200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774700" y="1266179"/>
            <a:ext cx="8369300" cy="180000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GB" sz="28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EUMETSAT’s Network </a:t>
            </a:r>
          </a:p>
          <a:p>
            <a:pPr algn="r">
              <a:defRPr/>
            </a:pPr>
            <a:r>
              <a:rPr lang="en-GB" sz="2800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Satellite Application Facilities</a:t>
            </a:r>
            <a:endParaRPr lang="en-GB" sz="28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SAFNetwork_NoName_Rever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41" y="0"/>
            <a:ext cx="2889800" cy="1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75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MTG I</a:t>
            </a:r>
            <a:r>
              <a:rPr lang="en-GB" altLang="de-DE" dirty="0" smtClean="0"/>
              <a:t>mager (FCI): </a:t>
            </a:r>
            <a:br>
              <a:rPr lang="en-GB" altLang="de-DE" dirty="0" smtClean="0"/>
            </a:br>
            <a:r>
              <a:rPr lang="en-GB" altLang="de-DE" dirty="0" smtClean="0"/>
              <a:t>New </a:t>
            </a:r>
            <a:r>
              <a:rPr lang="en-GB" altLang="de-DE" dirty="0"/>
              <a:t>insights through higher temporal </a:t>
            </a:r>
            <a:r>
              <a:rPr lang="en-GB" altLang="de-DE" dirty="0" smtClean="0"/>
              <a:t>resolution</a:t>
            </a:r>
            <a:endParaRPr lang="en-GB" dirty="0"/>
          </a:p>
        </p:txBody>
      </p:sp>
      <p:pic>
        <p:nvPicPr>
          <p:cNvPr id="3" name="vid_seviri-fci_data-rate-demo_1080p_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133" y="1177481"/>
            <a:ext cx="8046925" cy="4526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89" y="5159442"/>
            <a:ext cx="1217000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srgbClr val="FF0000"/>
                </a:solidFill>
                <a:latin typeface="Tahoma"/>
              </a:rPr>
              <a:t>Current</a:t>
            </a:r>
            <a:endParaRPr lang="en-GB" sz="210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2302" y="5159442"/>
            <a:ext cx="1077539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srgbClr val="FF0000"/>
                </a:solidFill>
                <a:latin typeface="Tahoma"/>
              </a:rPr>
              <a:t>Future</a:t>
            </a:r>
            <a:endParaRPr lang="en-GB" sz="210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140" y="2088690"/>
            <a:ext cx="671979" cy="276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1675" y="2088690"/>
            <a:ext cx="671979" cy="276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1139" y="4439019"/>
            <a:ext cx="587020" cy="276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0136" y="4439019"/>
            <a:ext cx="715260" cy="276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min</a:t>
            </a:r>
          </a:p>
        </p:txBody>
      </p:sp>
    </p:spTree>
    <p:extLst>
      <p:ext uri="{BB962C8B-B14F-4D97-AF65-F5344CB8AC3E}">
        <p14:creationId xmlns:p14="http://schemas.microsoft.com/office/powerpoint/2010/main" val="1856348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MTG Full Operational Configuration</a:t>
            </a:r>
            <a:endParaRPr lang="en-GB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59664">
            <a:off x="196071" y="2779583"/>
            <a:ext cx="1795861" cy="313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4296">
            <a:off x="2054450" y="1738026"/>
            <a:ext cx="1624290" cy="286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4296">
            <a:off x="3724874" y="1361985"/>
            <a:ext cx="955959" cy="168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736144" y="2134745"/>
            <a:ext cx="4023654" cy="339634"/>
          </a:xfrm>
          <a:prstGeom prst="rect">
            <a:avLst/>
          </a:prstGeom>
        </p:spPr>
        <p:txBody>
          <a:bodyPr/>
          <a:lstStyle/>
          <a:p>
            <a:pPr marL="136922" indent="-136922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GB" sz="21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MTG-I in Rapid Scan Service on EUMETSAT member states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42128" y="3282546"/>
            <a:ext cx="3529380" cy="339634"/>
          </a:xfrm>
          <a:prstGeom prst="rect">
            <a:avLst/>
          </a:prstGeom>
        </p:spPr>
        <p:txBody>
          <a:bodyPr/>
          <a:lstStyle/>
          <a:p>
            <a:pPr marL="136922" indent="-136922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GB" sz="21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MTG-I in Full Scan Service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02787" y="4502757"/>
            <a:ext cx="3658532" cy="339634"/>
          </a:xfrm>
          <a:prstGeom prst="rect">
            <a:avLst/>
          </a:prstGeom>
        </p:spPr>
        <p:txBody>
          <a:bodyPr/>
          <a:lstStyle/>
          <a:p>
            <a:pPr marL="136922" indent="-136922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GB" sz="21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MTG-S Sounding Service</a:t>
            </a:r>
          </a:p>
        </p:txBody>
      </p:sp>
    </p:spTree>
    <p:extLst>
      <p:ext uri="{BB962C8B-B14F-4D97-AF65-F5344CB8AC3E}">
        <p14:creationId xmlns:p14="http://schemas.microsoft.com/office/powerpoint/2010/main" val="4502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MTG Data Products – Level 2 Geophysical </a:t>
            </a:r>
            <a:r>
              <a:rPr lang="en-US" dirty="0" smtClean="0"/>
              <a:t>products from SAFs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731734"/>
              </p:ext>
            </p:extLst>
          </p:nvPr>
        </p:nvGraphicFramePr>
        <p:xfrm>
          <a:off x="194310" y="1771651"/>
          <a:ext cx="3977641" cy="4234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9895">
                  <a:extLst>
                    <a:ext uri="{9D8B030D-6E8A-4147-A177-3AD203B41FA5}">
                      <a16:colId xmlns:a16="http://schemas.microsoft.com/office/drawing/2014/main" val="2222093246"/>
                    </a:ext>
                  </a:extLst>
                </a:gridCol>
                <a:gridCol w="1317746">
                  <a:extLst>
                    <a:ext uri="{9D8B030D-6E8A-4147-A177-3AD203B41FA5}">
                      <a16:colId xmlns:a16="http://schemas.microsoft.com/office/drawing/2014/main" val="3797062953"/>
                    </a:ext>
                  </a:extLst>
                </a:gridCol>
              </a:tblGrid>
              <a:tr h="30150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Product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SAF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66163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Precipitation rate at ground by GEO/IR supported by LEO/MW and MTG FCI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Hydrology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SAF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464728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Accumulated precipitation at ground by blended MW+IR and MTG FCI - Daily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Hydrology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SAF</a:t>
                      </a:r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88258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Accumulated precipitation at ground by blended MW+IR and MTG FCI - Hourly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Hydrology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SAF</a:t>
                      </a:r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2138876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Hydrology SAF – Snow </a:t>
                      </a:r>
                      <a:r>
                        <a:rPr lang="en-GB" sz="1400" b="1" i="0" u="none" strike="noStrike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detection and coverage</a:t>
                      </a:r>
                      <a:endParaRPr lang="en-GB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B050"/>
                          </a:solidFill>
                        </a:rPr>
                        <a:t>Hydrology</a:t>
                      </a:r>
                      <a:r>
                        <a:rPr lang="en-GB" sz="14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rgbClr val="00B050"/>
                          </a:solidFill>
                        </a:rPr>
                        <a:t>SAF</a:t>
                      </a:r>
                    </a:p>
                    <a:p>
                      <a:endParaRPr lang="en-GB"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157001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Hydrology SAF – Rainfall intensity from MTG LI</a:t>
                      </a:r>
                      <a:endParaRPr lang="en-GB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Hydrology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SAF</a:t>
                      </a:r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2971835"/>
                  </a:ext>
                </a:extLst>
              </a:tr>
              <a:tr h="301502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Surface Albedo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SAF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7122184"/>
                  </a:ext>
                </a:extLst>
              </a:tr>
              <a:tr h="301502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Land Surface Temperature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SAF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672316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22909" y="1771651"/>
          <a:ext cx="4381061" cy="3776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471">
                  <a:extLst>
                    <a:ext uri="{9D8B030D-6E8A-4147-A177-3AD203B41FA5}">
                      <a16:colId xmlns:a16="http://schemas.microsoft.com/office/drawing/2014/main" val="2222093246"/>
                    </a:ext>
                  </a:extLst>
                </a:gridCol>
                <a:gridCol w="1291590">
                  <a:extLst>
                    <a:ext uri="{9D8B030D-6E8A-4147-A177-3AD203B41FA5}">
                      <a16:colId xmlns:a16="http://schemas.microsoft.com/office/drawing/2014/main" val="3797062953"/>
                    </a:ext>
                  </a:extLst>
                </a:gridCol>
              </a:tblGrid>
              <a:tr h="301502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Product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SAF</a:t>
                      </a:r>
                      <a:endParaRPr lang="en-GB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66163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Downward Longwave Irradiance combined with the Solar Surface Irradiance -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Ocean and Sea Ice SAF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625828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Downward Longwave Irradiance combined with the Solar Surface Irradiance  - </a:t>
                      </a:r>
                      <a:r>
                        <a:rPr lang="en-US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Hourly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Ocean and Sea Ice SAF</a:t>
                      </a:r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174191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Sea Surface Temperature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Ocean and Sea Ice SAF</a:t>
                      </a:r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8693548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 products on clouds</a:t>
                      </a:r>
                    </a:p>
                    <a:p>
                      <a:r>
                        <a:rPr lang="en-GB" sz="1400" dirty="0" smtClean="0"/>
                        <a:t>4 precipitation products</a:t>
                      </a:r>
                    </a:p>
                    <a:p>
                      <a:r>
                        <a:rPr lang="en-GB" sz="1400" dirty="0" smtClean="0"/>
                        <a:t>1 clear-air product</a:t>
                      </a:r>
                      <a:r>
                        <a:rPr lang="en-GB" sz="1400" baseline="0" dirty="0" smtClean="0"/>
                        <a:t> (profiles)</a:t>
                      </a:r>
                    </a:p>
                    <a:p>
                      <a:r>
                        <a:rPr lang="en-GB" sz="1400" baseline="0" dirty="0" smtClean="0"/>
                        <a:t>2 winds products</a:t>
                      </a:r>
                    </a:p>
                    <a:p>
                      <a:r>
                        <a:rPr lang="en-GB" sz="1400" baseline="0" dirty="0" smtClean="0"/>
                        <a:t>2 convection products</a:t>
                      </a:r>
                      <a:endParaRPr lang="en-GB" sz="1400" dirty="0" smtClean="0"/>
                    </a:p>
                    <a:p>
                      <a:endParaRPr lang="en-GB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NWC SAF</a:t>
                      </a:r>
                    </a:p>
                    <a:p>
                      <a:r>
                        <a:rPr lang="en-GB" sz="1400" dirty="0" smtClean="0"/>
                        <a:t>(software)</a:t>
                      </a:r>
                      <a:endParaRPr lang="en-GB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1509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320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next generation of Polar Orbiting Satellites: Metop-SG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4077"/>
            <a:ext cx="9144000" cy="59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62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077"/>
            <a:ext cx="9127980" cy="5324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9953" y="5532400"/>
            <a:ext cx="590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Planned launch dates:	Q1 2023     2029      2036   </a:t>
            </a:r>
          </a:p>
          <a:p>
            <a:r>
              <a:rPr lang="en-GB" sz="1800" dirty="0"/>
              <a:t>	</a:t>
            </a:r>
            <a:r>
              <a:rPr lang="en-GB" sz="1800" dirty="0" smtClean="0"/>
              <a:t>		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8756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076"/>
            <a:ext cx="9143999" cy="6338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4465" y="4883831"/>
            <a:ext cx="1969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Planned launch dates:	</a:t>
            </a:r>
          </a:p>
          <a:p>
            <a:endParaRPr lang="en-GB" sz="1800" dirty="0"/>
          </a:p>
          <a:p>
            <a:pPr algn="just"/>
            <a:r>
              <a:rPr lang="en-GB" sz="1800" dirty="0" smtClean="0"/>
              <a:t>Q4 2023 </a:t>
            </a:r>
          </a:p>
          <a:p>
            <a:pPr algn="just"/>
            <a:r>
              <a:rPr lang="en-GB" sz="1800" dirty="0" smtClean="0"/>
              <a:t>2030</a:t>
            </a:r>
          </a:p>
          <a:p>
            <a:pPr algn="just"/>
            <a:r>
              <a:rPr lang="en-GB" sz="1800" dirty="0" smtClean="0"/>
              <a:t>2037   </a:t>
            </a:r>
            <a:r>
              <a:rPr lang="en-GB" sz="1800" dirty="0"/>
              <a:t>	</a:t>
            </a:r>
            <a:r>
              <a:rPr lang="en-GB" sz="1800" dirty="0" smtClean="0"/>
              <a:t>		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97382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4638" y="1126817"/>
            <a:ext cx="4091354" cy="5163315"/>
          </a:xfrm>
        </p:spPr>
        <p:txBody>
          <a:bodyPr/>
          <a:lstStyle/>
          <a:p>
            <a:pPr marL="422041" indent="-422041">
              <a:spcBef>
                <a:spcPct val="0"/>
              </a:spcBef>
              <a:buNone/>
            </a:pPr>
            <a:r>
              <a:rPr lang="en-GB" sz="1477" b="1" dirty="0">
                <a:solidFill>
                  <a:schemeClr val="tx1"/>
                </a:solidFill>
              </a:rPr>
              <a:t>Objectives / products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292" dirty="0">
                <a:solidFill>
                  <a:schemeClr val="accent6"/>
                </a:solidFill>
              </a:rPr>
              <a:t>Hi-res cloud products</a:t>
            </a:r>
            <a:r>
              <a:rPr lang="en-GB" sz="1292" dirty="0"/>
              <a:t>, incl. microphysics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292" dirty="0"/>
              <a:t>Aerosols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292" dirty="0"/>
              <a:t>Polar AMVs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292" dirty="0"/>
              <a:t>Vegetation, snow, fire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292" dirty="0"/>
              <a:t>Sea/ice/land surface temperature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292" dirty="0"/>
              <a:t>Support to sounding missions</a:t>
            </a:r>
          </a:p>
          <a:p>
            <a:pPr marL="422041" indent="-422041">
              <a:spcBef>
                <a:spcPct val="0"/>
              </a:spcBef>
            </a:pPr>
            <a:endParaRPr lang="en-GB" sz="1477" b="1" dirty="0">
              <a:solidFill>
                <a:schemeClr val="tx1"/>
              </a:solidFill>
            </a:endParaRPr>
          </a:p>
          <a:p>
            <a:pPr marL="422041" indent="-422041">
              <a:spcBef>
                <a:spcPct val="0"/>
              </a:spcBef>
              <a:buNone/>
            </a:pPr>
            <a:r>
              <a:rPr lang="en-GB" sz="1477" b="1" dirty="0">
                <a:solidFill>
                  <a:schemeClr val="tx1"/>
                </a:solidFill>
              </a:rPr>
              <a:t>Key performances</a:t>
            </a:r>
            <a:r>
              <a:rPr lang="en-GB" sz="1662" b="1" dirty="0">
                <a:solidFill>
                  <a:schemeClr val="tx1"/>
                </a:solidFill>
              </a:rPr>
              <a:t> </a:t>
            </a:r>
            <a:r>
              <a:rPr lang="en-GB" sz="1292" b="1" dirty="0">
                <a:solidFill>
                  <a:schemeClr val="tx1"/>
                </a:solidFill>
              </a:rPr>
              <a:t> 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20 channels: 0.443 – 13.345 µm</a:t>
            </a:r>
            <a:endParaRPr lang="en-GB" sz="1292" baseline="30000" dirty="0"/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Absolute calibration: 5% (short-wave)</a:t>
            </a:r>
          </a:p>
          <a:p>
            <a:pPr marL="422041" indent="-422041">
              <a:spcBef>
                <a:spcPct val="0"/>
              </a:spcBef>
            </a:pPr>
            <a:r>
              <a:rPr lang="en-GB" sz="1292" dirty="0"/>
              <a:t>		0.5 K (long-wave)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Radiometric sensitivity: </a:t>
            </a:r>
          </a:p>
          <a:p>
            <a:pPr marL="422041" indent="-422041">
              <a:spcBef>
                <a:spcPct val="0"/>
              </a:spcBef>
            </a:pPr>
            <a:r>
              <a:rPr lang="en-GB" sz="1292" dirty="0"/>
              <a:t>		SNR 60 – 500 (short-wave)</a:t>
            </a:r>
          </a:p>
          <a:p>
            <a:pPr marL="422041" indent="-422041">
              <a:spcBef>
                <a:spcPct val="0"/>
              </a:spcBef>
            </a:pPr>
            <a:r>
              <a:rPr lang="en-GB" sz="1292" dirty="0"/>
              <a:t>		0.05 – 0.3 K (long-wave)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Spatial sampling: 500 m 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Cross-track scan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endParaRPr lang="en-GB" sz="1292" dirty="0"/>
          </a:p>
          <a:p>
            <a:pPr marL="422041" indent="-422041">
              <a:spcBef>
                <a:spcPct val="0"/>
              </a:spcBef>
              <a:buNone/>
            </a:pPr>
            <a:r>
              <a:rPr lang="en-GB" sz="1477" b="1" dirty="0">
                <a:solidFill>
                  <a:schemeClr val="tx1"/>
                </a:solidFill>
              </a:rPr>
              <a:t>Applications benefitting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 err="1"/>
              <a:t>Nowcasting</a:t>
            </a:r>
            <a:endParaRPr lang="en-GB" sz="1292" dirty="0"/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Numerical weather prediction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Oceanography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Hydrology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Climate monitoring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292" dirty="0"/>
              <a:t>Land surface analysis </a:t>
            </a:r>
          </a:p>
          <a:p>
            <a:pPr marL="422041" indent="-422041">
              <a:spcBef>
                <a:spcPct val="0"/>
              </a:spcBef>
            </a:pPr>
            <a:endParaRPr lang="en-GB" sz="1477" dirty="0"/>
          </a:p>
          <a:p>
            <a:pPr marL="422041" indent="-422041">
              <a:spcBef>
                <a:spcPct val="0"/>
              </a:spcBef>
            </a:pPr>
            <a:endParaRPr lang="en-GB" sz="1477" dirty="0"/>
          </a:p>
          <a:p>
            <a:pPr marL="422041" indent="-422041">
              <a:spcBef>
                <a:spcPct val="0"/>
              </a:spcBef>
            </a:pPr>
            <a:endParaRPr lang="en-GB" sz="1477" dirty="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84638" y="220805"/>
            <a:ext cx="7666139" cy="60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>
              <a:spcBef>
                <a:spcPct val="20000"/>
              </a:spcBef>
            </a:pPr>
            <a:r>
              <a:rPr lang="en-GB" sz="2215" dirty="0" smtClean="0">
                <a:latin typeface="Century Gothic" pitchFamily="34" charset="0"/>
              </a:rPr>
              <a:t>Metop-SG Optical </a:t>
            </a:r>
            <a:r>
              <a:rPr lang="en-GB" sz="2215" dirty="0">
                <a:latin typeface="Century Gothic" pitchFamily="34" charset="0"/>
              </a:rPr>
              <a:t>imaging (METimage)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118432" y="2825963"/>
            <a:ext cx="4771292" cy="34641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69286" indent="-422041">
              <a:spcBef>
                <a:spcPts val="554"/>
              </a:spcBef>
              <a:buClr>
                <a:schemeClr val="accent6"/>
              </a:buClr>
              <a:buSzPct val="150000"/>
              <a:defRPr/>
            </a:pPr>
            <a:r>
              <a:rPr lang="en-GB" sz="1477" kern="0" dirty="0">
                <a:solidFill>
                  <a:schemeClr val="tx2"/>
                </a:solidFill>
              </a:rPr>
              <a:t>Breakthrough</a:t>
            </a:r>
          </a:p>
          <a:p>
            <a:pPr marL="369286" indent="-422041">
              <a:spcBef>
                <a:spcPts val="554"/>
              </a:spcBef>
              <a:buClr>
                <a:schemeClr val="accent6"/>
              </a:buClr>
              <a:buSzPct val="150000"/>
              <a:defRPr/>
            </a:pPr>
            <a:endParaRPr lang="en-GB" sz="1477" kern="0" dirty="0">
              <a:solidFill>
                <a:schemeClr val="tx2"/>
              </a:solidFill>
            </a:endParaRPr>
          </a:p>
          <a:p>
            <a:pPr marL="369286" indent="-42204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kern="0" dirty="0">
                <a:solidFill>
                  <a:schemeClr val="tx2"/>
                </a:solidFill>
              </a:rPr>
              <a:t>Far more spectral channels than AVHRR for the benefit of measuring more variables</a:t>
            </a:r>
          </a:p>
          <a:p>
            <a:pPr marL="791327" lvl="1" indent="-42204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477" kern="0" dirty="0">
              <a:solidFill>
                <a:schemeClr val="tx2"/>
              </a:solidFill>
            </a:endParaRPr>
          </a:p>
          <a:p>
            <a:pPr marL="369286" indent="-42204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kern="0" dirty="0">
                <a:solidFill>
                  <a:schemeClr val="tx2"/>
                </a:solidFill>
              </a:rPr>
              <a:t>Higher spatial sampling (500 m):</a:t>
            </a:r>
          </a:p>
          <a:p>
            <a:pPr marL="1213369" lvl="2" indent="-422041">
              <a:spcBef>
                <a:spcPts val="554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b="0" kern="0" dirty="0">
                <a:solidFill>
                  <a:schemeClr val="tx2"/>
                </a:solidFill>
              </a:rPr>
              <a:t>more complete coverage through greater likelihood to measure surface variables in partly cloud conditions</a:t>
            </a:r>
          </a:p>
          <a:p>
            <a:pPr marL="791327" lvl="1" indent="-42204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477" b="0" kern="0" dirty="0">
              <a:solidFill>
                <a:schemeClr val="tx2"/>
              </a:solidFill>
            </a:endParaRPr>
          </a:p>
          <a:p>
            <a:pPr marL="369286" indent="-42204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kern="0" dirty="0">
                <a:solidFill>
                  <a:schemeClr val="tx2"/>
                </a:solidFill>
              </a:rPr>
              <a:t>Better radiometric resolution for more accurate quantification of many variables</a:t>
            </a:r>
          </a:p>
          <a:p>
            <a:pPr marL="422041" indent="-422041">
              <a:buFont typeface="Arial" pitchFamily="34" charset="0"/>
              <a:buChar char="•"/>
              <a:defRPr/>
            </a:pPr>
            <a:endParaRPr lang="en-GB" sz="1477" kern="0" dirty="0">
              <a:solidFill>
                <a:schemeClr val="tx2"/>
              </a:solidFill>
            </a:endParaRPr>
          </a:p>
        </p:txBody>
      </p:sp>
      <p:pic>
        <p:nvPicPr>
          <p:cNvPr id="6" name="Picture 8" descr="Cloud Fraction - 7-06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0445" y="521563"/>
            <a:ext cx="2849842" cy="276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7977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8207" y="1156188"/>
            <a:ext cx="4355123" cy="5047273"/>
          </a:xfrm>
        </p:spPr>
        <p:txBody>
          <a:bodyPr/>
          <a:lstStyle/>
          <a:p>
            <a:pPr marL="422041" indent="-422041">
              <a:spcBef>
                <a:spcPct val="0"/>
              </a:spcBef>
              <a:buNone/>
            </a:pPr>
            <a:r>
              <a:rPr lang="en-GB" sz="1662" b="1" dirty="0">
                <a:solidFill>
                  <a:schemeClr val="tx1"/>
                </a:solidFill>
              </a:rPr>
              <a:t>Objectives / products 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77" dirty="0">
                <a:solidFill>
                  <a:schemeClr val="accent6"/>
                </a:solidFill>
              </a:rPr>
              <a:t>Precipitation and cloud  products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77" dirty="0">
                <a:solidFill>
                  <a:schemeClr val="accent6"/>
                </a:solidFill>
              </a:rPr>
              <a:t>Water vapour imagery</a:t>
            </a:r>
          </a:p>
          <a:p>
            <a:pPr marL="422041" indent="-422041">
              <a:spcBef>
                <a:spcPct val="0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</a:pPr>
            <a:r>
              <a:rPr lang="en-GB" sz="1477" dirty="0">
                <a:solidFill>
                  <a:schemeClr val="accent6"/>
                </a:solidFill>
              </a:rPr>
              <a:t>Sea-ice</a:t>
            </a:r>
            <a:r>
              <a:rPr lang="en-GB" sz="1477" dirty="0"/>
              <a:t>, snow, sea surface wind</a:t>
            </a:r>
          </a:p>
          <a:p>
            <a:pPr marL="791327" lvl="1" indent="-422041">
              <a:spcBef>
                <a:spcPct val="0"/>
              </a:spcBef>
            </a:pPr>
            <a:endParaRPr lang="en-GB" sz="1477" dirty="0"/>
          </a:p>
          <a:p>
            <a:pPr marL="422041" indent="-422041">
              <a:spcBef>
                <a:spcPct val="0"/>
              </a:spcBef>
              <a:buNone/>
            </a:pPr>
            <a:r>
              <a:rPr lang="en-GB" sz="1662" b="1" dirty="0">
                <a:solidFill>
                  <a:schemeClr val="tx1"/>
                </a:solidFill>
              </a:rPr>
              <a:t>Key performances  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18 channels: 18.7 – 183 GHz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Dual polarisation (V, H) up to 89 GHz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V polarisation at higher frequencies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Radiometric accuracy: 1 K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Radiometric sensitivity: 0.6 – 1.2 K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Footprint size: 10 – 50 km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Spatial sampling: 7 km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Conical scan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endParaRPr lang="en-GB" sz="1477" dirty="0"/>
          </a:p>
          <a:p>
            <a:pPr marL="422041" indent="-422041">
              <a:spcBef>
                <a:spcPct val="0"/>
              </a:spcBef>
              <a:buNone/>
            </a:pPr>
            <a:r>
              <a:rPr lang="en-GB" sz="1662" b="1" dirty="0">
                <a:solidFill>
                  <a:schemeClr val="tx1"/>
                </a:solidFill>
              </a:rPr>
              <a:t>Applications benefitting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Numerical weather prediction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 err="1"/>
              <a:t>Nowcasting</a:t>
            </a:r>
            <a:endParaRPr lang="en-GB" sz="1477" dirty="0"/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Oceanography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Hydrology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r>
              <a:rPr lang="en-GB" sz="1477" dirty="0"/>
              <a:t>Climate monitoring</a:t>
            </a:r>
          </a:p>
          <a:p>
            <a:pPr marL="422041" indent="-422041">
              <a:spcBef>
                <a:spcPct val="0"/>
              </a:spcBef>
              <a:buFontTx/>
              <a:buChar char="•"/>
            </a:pPr>
            <a:endParaRPr lang="en-GB" sz="1477" dirty="0"/>
          </a:p>
          <a:p>
            <a:pPr marL="791327" lvl="1" indent="-422041">
              <a:spcBef>
                <a:spcPct val="0"/>
              </a:spcBef>
            </a:pPr>
            <a:endParaRPr lang="en-GB" sz="1477" dirty="0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18207" y="185203"/>
            <a:ext cx="7144741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>
              <a:spcBef>
                <a:spcPct val="20000"/>
              </a:spcBef>
            </a:pPr>
            <a:r>
              <a:rPr lang="en-GB" sz="2215" dirty="0" smtClean="0">
                <a:latin typeface="Century Gothic" pitchFamily="34" charset="0"/>
              </a:rPr>
              <a:t>Metop-SG Micro-wave </a:t>
            </a:r>
            <a:r>
              <a:rPr lang="en-GB" sz="2215" dirty="0">
                <a:latin typeface="Century Gothic" pitchFamily="34" charset="0"/>
              </a:rPr>
              <a:t>imaging (MWI)  </a:t>
            </a:r>
          </a:p>
        </p:txBody>
      </p:sp>
      <p:pic>
        <p:nvPicPr>
          <p:cNvPr id="21508" name="Picture 5" descr="3day_cloudLiquidWa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3059" y="1025544"/>
            <a:ext cx="3364135" cy="168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liquidscal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9417" y="1435657"/>
            <a:ext cx="105508" cy="127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8437195" y="2760365"/>
            <a:ext cx="375138" cy="22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31" b="0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6992325" y="2763295"/>
            <a:ext cx="1149674" cy="22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31" b="0" dirty="0">
                <a:solidFill>
                  <a:schemeClr val="tx1"/>
                </a:solidFill>
              </a:rPr>
              <a:t>Cloud Liquid Column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49486" y="3234440"/>
            <a:ext cx="4966581" cy="35462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369286" indent="-422041">
              <a:spcBef>
                <a:spcPts val="554"/>
              </a:spcBef>
              <a:defRPr/>
            </a:pPr>
            <a:r>
              <a:rPr lang="en-GB" sz="1477" kern="0" dirty="0">
                <a:solidFill>
                  <a:schemeClr val="tx2"/>
                </a:solidFill>
              </a:rPr>
              <a:t>Breakthrough: 18 channels</a:t>
            </a:r>
          </a:p>
          <a:p>
            <a:pPr marL="369286" indent="-422041">
              <a:spcBef>
                <a:spcPts val="554"/>
              </a:spcBef>
              <a:defRPr/>
            </a:pPr>
            <a:endParaRPr lang="en-GB" sz="1477" kern="0" dirty="0">
              <a:solidFill>
                <a:schemeClr val="tx2"/>
              </a:solidFill>
            </a:endParaRPr>
          </a:p>
          <a:p>
            <a:pPr marL="369286" indent="-36887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kern="0" dirty="0">
                <a:solidFill>
                  <a:schemeClr val="tx2"/>
                </a:solidFill>
              </a:rPr>
              <a:t>Continuity of key microwave imager channels for weather forecast</a:t>
            </a:r>
          </a:p>
          <a:p>
            <a:pPr marL="369286" indent="-36887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endParaRPr lang="en-GB" sz="1477" kern="0" dirty="0">
              <a:solidFill>
                <a:schemeClr val="tx2"/>
              </a:solidFill>
            </a:endParaRPr>
          </a:p>
          <a:p>
            <a:pPr marL="369286" indent="-36887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kern="0" dirty="0">
                <a:solidFill>
                  <a:schemeClr val="tx2"/>
                </a:solidFill>
              </a:rPr>
              <a:t>Inclusion of dedicated sounding channels (118.75 GHz)</a:t>
            </a:r>
          </a:p>
          <a:p>
            <a:pPr marL="791327" lvl="1" indent="-368871">
              <a:spcBef>
                <a:spcPts val="554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b="0" kern="0" dirty="0">
                <a:solidFill>
                  <a:schemeClr val="tx2"/>
                </a:solidFill>
              </a:rPr>
              <a:t>Enhanced precipitation measurements through inclusion of dedicated sounding channels</a:t>
            </a:r>
          </a:p>
          <a:p>
            <a:pPr marL="369286" indent="-368871">
              <a:spcBef>
                <a:spcPts val="554"/>
              </a:spcBef>
              <a:buClr>
                <a:schemeClr val="accent6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kern="0" dirty="0">
                <a:solidFill>
                  <a:schemeClr val="tx2"/>
                </a:solidFill>
              </a:rPr>
              <a:t>Extended suite of 183.31 GHz channels </a:t>
            </a:r>
          </a:p>
          <a:p>
            <a:pPr marL="791327" lvl="1" indent="-368871">
              <a:spcBef>
                <a:spcPts val="554"/>
              </a:spcBef>
              <a:buClr>
                <a:schemeClr val="accent1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477" b="0" kern="0" dirty="0">
                <a:solidFill>
                  <a:schemeClr val="tx2"/>
                </a:solidFill>
              </a:rPr>
              <a:t>water-vapour and cloud profiling</a:t>
            </a:r>
          </a:p>
          <a:p>
            <a:pPr marL="422041" indent="-422041">
              <a:buFont typeface="Arial" pitchFamily="34" charset="0"/>
              <a:buChar char="•"/>
              <a:defRPr/>
            </a:pPr>
            <a:endParaRPr lang="en-GB" sz="1477" kern="0" dirty="0">
              <a:solidFill>
                <a:schemeClr val="tx2"/>
              </a:solidFill>
            </a:endParaRPr>
          </a:p>
        </p:txBody>
      </p:sp>
      <p:pic>
        <p:nvPicPr>
          <p:cNvPr id="381954" name="Picture 2" descr="http://osisaf.met.no/quicklooks/sie_graphs/figs_v2/osisaf_nh_iceextent_daily_5yea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17" y="868788"/>
            <a:ext cx="3011544" cy="22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8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http://osisaf.met.no/quicklooks/sie_graphs/figs_v2/osisaf_nh_iceextent_daily_5yea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7" y="982372"/>
            <a:ext cx="4880880" cy="36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8207" y="185203"/>
            <a:ext cx="7144741" cy="7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6531" indent="-316531">
              <a:spcBef>
                <a:spcPct val="20000"/>
              </a:spcBef>
            </a:pPr>
            <a:r>
              <a:rPr lang="en-GB" sz="2215" dirty="0" smtClean="0">
                <a:latin typeface="Century Gothic" pitchFamily="34" charset="0"/>
              </a:rPr>
              <a:t>Monitor what is vanishing: Sea Ice Extend</a:t>
            </a:r>
            <a:endParaRPr lang="en-GB" sz="2215" dirty="0">
              <a:latin typeface="Century Gothic" pitchFamily="34" charset="0"/>
            </a:endParaRPr>
          </a:p>
        </p:txBody>
      </p:sp>
      <p:pic>
        <p:nvPicPr>
          <p:cNvPr id="382980" name="Picture 4" descr="http://polarportal.dk/fileadmin/polarportal/sea/SICE_map_extent_LA_EN_202002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18" y="3028977"/>
            <a:ext cx="3278778" cy="382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2981" name="Picture 5" descr="image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83" y="982372"/>
            <a:ext cx="4104595" cy="593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21" y="5564777"/>
            <a:ext cx="2167766" cy="9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3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Anticipated headlines for SAF CDOP 4 (2022-2027)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15209"/>
            <a:ext cx="4692014" cy="5587191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GB" sz="1600" dirty="0"/>
              <a:t>SAFs and new programmes MTG and EPS-SG:</a:t>
            </a:r>
          </a:p>
          <a:p>
            <a:pPr lvl="1">
              <a:spcBef>
                <a:spcPts val="900"/>
              </a:spcBef>
            </a:pPr>
            <a:r>
              <a:rPr lang="en-GB" sz="1050" dirty="0"/>
              <a:t>Implementation of Day 1 products for MTG and EPS-SG to ensure continuity</a:t>
            </a:r>
          </a:p>
          <a:p>
            <a:pPr lvl="1">
              <a:spcBef>
                <a:spcPts val="900"/>
              </a:spcBef>
            </a:pPr>
            <a:r>
              <a:rPr lang="en-GB" sz="1050" dirty="0"/>
              <a:t>Full exploitation of new capabilities of MTG and EPS-SG (Day 2 products)</a:t>
            </a:r>
          </a:p>
          <a:p>
            <a:pPr lvl="1">
              <a:spcBef>
                <a:spcPts val="900"/>
              </a:spcBef>
            </a:pPr>
            <a:r>
              <a:rPr lang="en-GB" sz="1050" dirty="0"/>
              <a:t>Facilitate the preparation of applications and users for the era of new generation missions</a:t>
            </a:r>
          </a:p>
          <a:p>
            <a:pPr>
              <a:spcBef>
                <a:spcPts val="900"/>
              </a:spcBef>
            </a:pPr>
            <a:r>
              <a:rPr lang="en-GB" sz="1600" dirty="0" smtClean="0"/>
              <a:t>Priority </a:t>
            </a:r>
            <a:r>
              <a:rPr lang="en-GB" sz="1600" dirty="0"/>
              <a:t>to needs and requirements of member states  </a:t>
            </a:r>
          </a:p>
          <a:p>
            <a:pPr lvl="1">
              <a:spcBef>
                <a:spcPts val="900"/>
              </a:spcBef>
            </a:pPr>
            <a:r>
              <a:rPr lang="en-GB" sz="1050" dirty="0" err="1" smtClean="0"/>
              <a:t>Nowcasting</a:t>
            </a:r>
            <a:r>
              <a:rPr lang="en-GB" sz="1050" dirty="0" smtClean="0"/>
              <a:t> and NWP as the core activities of national meteorological services</a:t>
            </a:r>
            <a:endParaRPr lang="en-GB" sz="1050" dirty="0"/>
          </a:p>
          <a:p>
            <a:pPr lvl="1">
              <a:spcBef>
                <a:spcPts val="900"/>
              </a:spcBef>
            </a:pPr>
            <a:r>
              <a:rPr lang="en-GB" sz="1050" dirty="0" smtClean="0"/>
              <a:t>Bridging </a:t>
            </a:r>
            <a:r>
              <a:rPr lang="en-GB" sz="1050" dirty="0"/>
              <a:t>the gap between satellite data and non remote sensing experts gridded based indicators in addition to pixel based data, observational complement to model data, more directly fulfilling need of </a:t>
            </a:r>
            <a:r>
              <a:rPr lang="en-GB" sz="1050" dirty="0" smtClean="0"/>
              <a:t>NMSs</a:t>
            </a:r>
            <a:endParaRPr lang="en-GB" sz="1050" dirty="0"/>
          </a:p>
          <a:p>
            <a:pPr>
              <a:spcBef>
                <a:spcPts val="900"/>
              </a:spcBef>
            </a:pPr>
            <a:r>
              <a:rPr lang="en-GB" sz="1600" dirty="0"/>
              <a:t>Integrated approach </a:t>
            </a:r>
            <a:endParaRPr lang="en-GB" sz="1600" dirty="0" smtClean="0"/>
          </a:p>
          <a:p>
            <a:pPr lvl="1">
              <a:spcBef>
                <a:spcPts val="900"/>
              </a:spcBef>
            </a:pPr>
            <a:r>
              <a:rPr lang="en-GB" sz="1100" dirty="0" smtClean="0"/>
              <a:t>multi-mission </a:t>
            </a:r>
            <a:r>
              <a:rPr lang="en-GB" sz="1100" dirty="0"/>
              <a:t>products, multi SAF products, cross-dependencies, </a:t>
            </a:r>
            <a:r>
              <a:rPr lang="en-GB" sz="1100" dirty="0" err="1" smtClean="0"/>
              <a:t>Sat+In</a:t>
            </a:r>
            <a:r>
              <a:rPr lang="en-GB" sz="1100" dirty="0" smtClean="0"/>
              <a:t> </a:t>
            </a:r>
            <a:r>
              <a:rPr lang="en-GB" sz="1100" dirty="0" err="1" smtClean="0"/>
              <a:t>situ+Model</a:t>
            </a:r>
            <a:r>
              <a:rPr lang="en-GB" sz="1100" dirty="0" smtClean="0"/>
              <a:t>, scientific </a:t>
            </a:r>
            <a:r>
              <a:rPr lang="en-GB" sz="1100" dirty="0"/>
              <a:t>consistency of products)</a:t>
            </a:r>
          </a:p>
          <a:p>
            <a:pPr lvl="1">
              <a:spcBef>
                <a:spcPts val="900"/>
              </a:spcBef>
            </a:pPr>
            <a:r>
              <a:rPr lang="en-GB" sz="1050" dirty="0" smtClean="0"/>
              <a:t>Consistent continuation of long-term data records (CDR </a:t>
            </a:r>
            <a:r>
              <a:rPr lang="en-GB" sz="1050" dirty="0"/>
              <a:t>+ </a:t>
            </a:r>
            <a:r>
              <a:rPr lang="en-GB" sz="1050" dirty="0" smtClean="0"/>
              <a:t>ICDR) </a:t>
            </a:r>
            <a:r>
              <a:rPr lang="en-GB" sz="1050" dirty="0"/>
              <a:t>for anomaly detection</a:t>
            </a:r>
          </a:p>
          <a:p>
            <a:pPr>
              <a:spcBef>
                <a:spcPts val="900"/>
              </a:spcBef>
            </a:pPr>
            <a:r>
              <a:rPr lang="en-GB" sz="1800" dirty="0">
                <a:ea typeface="+mn-ea"/>
              </a:rPr>
              <a:t>Existing SAF products: </a:t>
            </a:r>
            <a:endParaRPr lang="en-GB" sz="1800" dirty="0" smtClean="0">
              <a:ea typeface="+mn-ea"/>
            </a:endParaRPr>
          </a:p>
          <a:p>
            <a:pPr lvl="1">
              <a:spcBef>
                <a:spcPts val="900"/>
              </a:spcBef>
            </a:pPr>
            <a:r>
              <a:rPr lang="en-GB" sz="1200" dirty="0"/>
              <a:t>critical review of relevance and scientific excellence: Discontinuation of obsolete products</a:t>
            </a:r>
          </a:p>
        </p:txBody>
      </p:sp>
      <p:pic>
        <p:nvPicPr>
          <p:cNvPr id="377858" name="Picture 2" descr="https://pbs.twimg.com/media/DtK_VKoW0AELGAd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67" y="3066358"/>
            <a:ext cx="2606598" cy="17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2" name="Picture 6" descr="http://osisaf.met.no/quicklooks/sie_graphs/nh/en/osisaf_nh_iceextent_daily_5year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11" y="5001469"/>
            <a:ext cx="2397355" cy="17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864" name="Picture 8" descr="https://pbs.twimg.com/media/DkuzARZWwAEn2jA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25" y="5100497"/>
            <a:ext cx="1698988" cy="16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92015" y="915209"/>
            <a:ext cx="4451985" cy="193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spcBef>
                <a:spcPts val="900"/>
              </a:spcBef>
            </a:pPr>
            <a:r>
              <a:rPr lang="en-GB" sz="1600" b="0" kern="0" dirty="0"/>
              <a:t>Integration within EUMETSAT and Europe</a:t>
            </a:r>
          </a:p>
          <a:p>
            <a:pPr lvl="1">
              <a:spcBef>
                <a:spcPts val="900"/>
              </a:spcBef>
            </a:pPr>
            <a:r>
              <a:rPr lang="en-GB" sz="1050" b="0" kern="0" dirty="0"/>
              <a:t>Complementarity to Copernicus </a:t>
            </a:r>
            <a:r>
              <a:rPr lang="en-GB" sz="1050" b="0" kern="0" dirty="0" smtClean="0"/>
              <a:t>missions and services: </a:t>
            </a:r>
            <a:r>
              <a:rPr lang="en-GB" sz="1050" b="0" kern="0" dirty="0"/>
              <a:t>particular focus on EUMETSAT sensors and </a:t>
            </a:r>
            <a:r>
              <a:rPr lang="en-GB" sz="1050" b="0" kern="0" dirty="0" smtClean="0"/>
              <a:t>satellites</a:t>
            </a:r>
            <a:endParaRPr lang="en-GB" sz="1050" b="0" kern="0" dirty="0"/>
          </a:p>
          <a:p>
            <a:pPr lvl="1">
              <a:spcBef>
                <a:spcPts val="900"/>
              </a:spcBef>
            </a:pPr>
            <a:r>
              <a:rPr lang="en-GB" sz="1050" b="0" kern="0" dirty="0"/>
              <a:t>Integrating and interfacing with new data services (“big data challenge”) at EUMETSAT and European </a:t>
            </a:r>
            <a:r>
              <a:rPr lang="en-GB" sz="1050" b="0" kern="0" dirty="0" smtClean="0"/>
              <a:t>level</a:t>
            </a:r>
            <a:endParaRPr lang="en-GB" sz="1050" b="0" kern="0" dirty="0"/>
          </a:p>
          <a:p>
            <a:pPr lvl="1">
              <a:spcBef>
                <a:spcPts val="900"/>
              </a:spcBef>
            </a:pPr>
            <a:r>
              <a:rPr lang="en-GB" sz="1050" b="0" kern="0" dirty="0"/>
              <a:t>Coordinated contribution to the overall EUMETSAT product portfolio. EUMETSAT roadmaps, shared and joined activities within the SAF network and EUMETSAT headquarters. Effective exploitation of lessons learned and synergies. </a:t>
            </a:r>
          </a:p>
          <a:p>
            <a:pPr>
              <a:spcBef>
                <a:spcPts val="900"/>
              </a:spcBef>
            </a:pPr>
            <a:endParaRPr lang="en-GB" sz="1600" b="0" kern="0" dirty="0"/>
          </a:p>
        </p:txBody>
      </p:sp>
    </p:spTree>
    <p:extLst>
      <p:ext uri="{BB962C8B-B14F-4D97-AF65-F5344CB8AC3E}">
        <p14:creationId xmlns:p14="http://schemas.microsoft.com/office/powerpoint/2010/main" val="1847042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789768"/>
            <a:ext cx="2560011" cy="6068232"/>
          </a:xfrm>
          <a:prstGeom prst="rect">
            <a:avLst/>
          </a:prstGeom>
          <a:solidFill>
            <a:srgbClr val="00206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endParaRPr lang="en-GB" sz="831"/>
          </a:p>
        </p:txBody>
      </p:sp>
      <p:sp>
        <p:nvSpPr>
          <p:cNvPr id="31778" name="Rectangle 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 concept</a:t>
            </a:r>
            <a:endParaRPr lang="en-GB" dirty="0"/>
          </a:p>
        </p:txBody>
      </p:sp>
      <p:sp>
        <p:nvSpPr>
          <p:cNvPr id="31795" name="Rectangle 51"/>
          <p:cNvSpPr>
            <a:spLocks noGrp="1" noChangeArrowheads="1"/>
          </p:cNvSpPr>
          <p:nvPr>
            <p:ph idx="1"/>
          </p:nvPr>
        </p:nvSpPr>
        <p:spPr>
          <a:xfrm>
            <a:off x="2815241" y="1115205"/>
            <a:ext cx="6505495" cy="4850189"/>
          </a:xfrm>
        </p:spPr>
        <p:txBody>
          <a:bodyPr>
            <a:noAutofit/>
          </a:bodyPr>
          <a:lstStyle/>
          <a:p>
            <a:pPr>
              <a:spcBef>
                <a:spcPts val="1044"/>
              </a:spcBef>
            </a:pPr>
            <a:r>
              <a:rPr lang="en-GB" sz="2215" dirty="0"/>
              <a:t>SAF = </a:t>
            </a:r>
            <a:r>
              <a:rPr lang="en-GB" sz="2215" b="1" dirty="0"/>
              <a:t>Satellite Application Facility</a:t>
            </a:r>
          </a:p>
          <a:p>
            <a:pPr>
              <a:spcBef>
                <a:spcPts val="1044"/>
              </a:spcBef>
            </a:pPr>
            <a:r>
              <a:rPr lang="en-GB" sz="2215" dirty="0"/>
              <a:t>part of the EUMETSAT application ground segment</a:t>
            </a:r>
          </a:p>
          <a:p>
            <a:pPr>
              <a:spcBef>
                <a:spcPts val="1044"/>
              </a:spcBef>
            </a:pPr>
            <a:r>
              <a:rPr lang="en-GB" sz="2215" dirty="0"/>
              <a:t>providing operational products and services to users</a:t>
            </a:r>
          </a:p>
          <a:p>
            <a:pPr>
              <a:spcBef>
                <a:spcPts val="1044"/>
              </a:spcBef>
            </a:pPr>
            <a:r>
              <a:rPr lang="en-GB" sz="2215" dirty="0"/>
              <a:t>specialised on topics and themes</a:t>
            </a:r>
          </a:p>
          <a:p>
            <a:pPr>
              <a:spcBef>
                <a:spcPts val="1044"/>
              </a:spcBef>
            </a:pPr>
            <a:r>
              <a:rPr lang="en-GB" sz="2215" dirty="0"/>
              <a:t>complement production of standard meteorological products at EUMETSAT Secretariat</a:t>
            </a:r>
          </a:p>
          <a:p>
            <a:pPr>
              <a:spcBef>
                <a:spcPts val="1044"/>
              </a:spcBef>
            </a:pPr>
            <a:r>
              <a:rPr lang="en-GB" sz="2215" dirty="0"/>
              <a:t>located at Weather Services in EUMETSAT Member and Co-operating States</a:t>
            </a:r>
          </a:p>
          <a:p>
            <a:pPr>
              <a:spcBef>
                <a:spcPts val="1044"/>
              </a:spcBef>
            </a:pPr>
            <a:r>
              <a:rPr lang="en-GB" sz="2215" dirty="0"/>
              <a:t>developed and operated by consortium of partners 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381884" y="1746280"/>
            <a:ext cx="1935162" cy="1899138"/>
            <a:chOff x="4699" y="2375"/>
            <a:chExt cx="1217" cy="813"/>
          </a:xfrm>
        </p:grpSpPr>
        <p:sp>
          <p:nvSpPr>
            <p:cNvPr id="31787" name="Rectangle 43"/>
            <p:cNvSpPr>
              <a:spLocks noChangeArrowheads="1"/>
            </p:cNvSpPr>
            <p:nvPr/>
          </p:nvSpPr>
          <p:spPr bwMode="auto">
            <a:xfrm>
              <a:off x="4965" y="2375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88" name="Rectangle 44"/>
            <p:cNvSpPr>
              <a:spLocks noChangeArrowheads="1"/>
            </p:cNvSpPr>
            <p:nvPr/>
          </p:nvSpPr>
          <p:spPr bwMode="auto">
            <a:xfrm>
              <a:off x="4927" y="2420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89" name="Rectangle 45"/>
            <p:cNvSpPr>
              <a:spLocks noChangeArrowheads="1"/>
            </p:cNvSpPr>
            <p:nvPr/>
          </p:nvSpPr>
          <p:spPr bwMode="auto">
            <a:xfrm>
              <a:off x="4889" y="2465"/>
              <a:ext cx="951" cy="498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90" name="Rectangle 46"/>
            <p:cNvSpPr>
              <a:spLocks noChangeArrowheads="1"/>
            </p:cNvSpPr>
            <p:nvPr/>
          </p:nvSpPr>
          <p:spPr bwMode="auto">
            <a:xfrm>
              <a:off x="4851" y="2510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91" name="Rectangle 47"/>
            <p:cNvSpPr>
              <a:spLocks noChangeArrowheads="1"/>
            </p:cNvSpPr>
            <p:nvPr/>
          </p:nvSpPr>
          <p:spPr bwMode="auto">
            <a:xfrm>
              <a:off x="4813" y="2556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92" name="Rectangle 48"/>
            <p:cNvSpPr>
              <a:spLocks noChangeArrowheads="1"/>
            </p:cNvSpPr>
            <p:nvPr/>
          </p:nvSpPr>
          <p:spPr bwMode="auto">
            <a:xfrm>
              <a:off x="4775" y="2601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93" name="Rectangle 49"/>
            <p:cNvSpPr>
              <a:spLocks noChangeArrowheads="1"/>
            </p:cNvSpPr>
            <p:nvPr/>
          </p:nvSpPr>
          <p:spPr bwMode="auto">
            <a:xfrm>
              <a:off x="4737" y="2646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endParaRPr lang="en-US" sz="1385" dirty="0"/>
            </a:p>
          </p:txBody>
        </p:sp>
        <p:sp>
          <p:nvSpPr>
            <p:cNvPr id="31794" name="Rectangle 50"/>
            <p:cNvSpPr>
              <a:spLocks noChangeArrowheads="1"/>
            </p:cNvSpPr>
            <p:nvPr/>
          </p:nvSpPr>
          <p:spPr bwMode="auto">
            <a:xfrm>
              <a:off x="4699" y="2691"/>
              <a:ext cx="951" cy="497"/>
            </a:xfrm>
            <a:prstGeom prst="rect">
              <a:avLst/>
            </a:prstGeom>
            <a:solidFill>
              <a:schemeClr val="hlink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b" anchorCtr="1"/>
            <a:lstStyle/>
            <a:p>
              <a:pPr algn="ctr"/>
              <a:r>
                <a:rPr lang="en-GB" sz="1569" dirty="0">
                  <a:latin typeface="+mn-lt"/>
                </a:rPr>
                <a:t>Satellite </a:t>
              </a:r>
            </a:p>
            <a:p>
              <a:pPr algn="ctr"/>
              <a:r>
                <a:rPr lang="en-GB" sz="1569" dirty="0">
                  <a:latin typeface="+mn-lt"/>
                </a:rPr>
                <a:t>Application</a:t>
              </a:r>
            </a:p>
            <a:p>
              <a:pPr algn="ctr"/>
              <a:r>
                <a:rPr lang="en-GB" sz="1569" dirty="0">
                  <a:latin typeface="+mn-lt"/>
                </a:rPr>
                <a:t>Facilities </a:t>
              </a:r>
            </a:p>
            <a:p>
              <a:pPr algn="ctr"/>
              <a:r>
                <a:rPr lang="en-GB" sz="1569" dirty="0">
                  <a:latin typeface="+mn-lt"/>
                </a:rPr>
                <a:t>SAFs</a:t>
              </a:r>
              <a:endParaRPr lang="en-GB" sz="1385" dirty="0">
                <a:latin typeface="+mn-lt"/>
              </a:endParaRPr>
            </a:p>
          </p:txBody>
        </p:sp>
      </p:grpSp>
      <p:sp>
        <p:nvSpPr>
          <p:cNvPr id="31796" name="Rectangle 52"/>
          <p:cNvSpPr>
            <a:spLocks noChangeArrowheads="1"/>
          </p:cNvSpPr>
          <p:nvPr/>
        </p:nvSpPr>
        <p:spPr bwMode="auto">
          <a:xfrm>
            <a:off x="0" y="2725616"/>
            <a:ext cx="1406526" cy="49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414" tIns="44206" rIns="88414" bIns="44206" anchor="ctr"/>
          <a:lstStyle/>
          <a:p>
            <a:endParaRPr lang="en-GB" sz="831"/>
          </a:p>
        </p:txBody>
      </p:sp>
      <p:sp>
        <p:nvSpPr>
          <p:cNvPr id="31798" name="Rectangle 54"/>
          <p:cNvSpPr>
            <a:spLocks noChangeArrowheads="1"/>
          </p:cNvSpPr>
          <p:nvPr/>
        </p:nvSpPr>
        <p:spPr bwMode="auto">
          <a:xfrm>
            <a:off x="0" y="2725616"/>
            <a:ext cx="1406526" cy="49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414" tIns="44206" rIns="88414" bIns="44206" anchor="ctr"/>
          <a:lstStyle/>
          <a:p>
            <a:endParaRPr lang="en-GB" sz="831"/>
          </a:p>
        </p:txBody>
      </p:sp>
      <p:sp>
        <p:nvSpPr>
          <p:cNvPr id="31800" name="Rectangle 56"/>
          <p:cNvSpPr>
            <a:spLocks noChangeArrowheads="1"/>
          </p:cNvSpPr>
          <p:nvPr/>
        </p:nvSpPr>
        <p:spPr bwMode="auto">
          <a:xfrm>
            <a:off x="0" y="1881554"/>
            <a:ext cx="1406526" cy="49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414" tIns="44206" rIns="88414" bIns="44206" anchor="ctr"/>
          <a:lstStyle/>
          <a:p>
            <a:endParaRPr lang="en-GB" sz="831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" y="4397602"/>
            <a:ext cx="2107362" cy="1195572"/>
          </a:xfrm>
          <a:prstGeom prst="rect">
            <a:avLst/>
          </a:prstGeom>
        </p:spPr>
      </p:pic>
      <p:pic>
        <p:nvPicPr>
          <p:cNvPr id="18" name="Picture 17" descr="SAFNetwork_NoName_Rever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4174" y="58827"/>
            <a:ext cx="1305656" cy="7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 activities for entering a new era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318" y="1074202"/>
            <a:ext cx="4968675" cy="555771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GB" sz="2000" dirty="0" smtClean="0"/>
              <a:t>Develop the technical and scientific conditions: new processing chains and adapted algorithms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Priority No. 1: Ensure the continuity of their core products with Day-1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Exploit the new and improved observational capabilities for their services to users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Interact with their user communities to assess the requirements and priorities and to prepare them for the major upgrade</a:t>
            </a:r>
          </a:p>
          <a:p>
            <a:pPr lvl="1">
              <a:spcBef>
                <a:spcPts val="600"/>
              </a:spcBef>
            </a:pPr>
            <a:r>
              <a:rPr lang="en-GB" sz="1631" b="1" dirty="0" smtClean="0">
                <a:solidFill>
                  <a:schemeClr val="accent5">
                    <a:lumMod val="50000"/>
                  </a:schemeClr>
                </a:solidFill>
              </a:rPr>
              <a:t>Dedicated Training activities</a:t>
            </a:r>
          </a:p>
          <a:p>
            <a:pPr lvl="1">
              <a:spcBef>
                <a:spcPts val="600"/>
              </a:spcBef>
            </a:pPr>
            <a:r>
              <a:rPr lang="en-GB" sz="1631" b="1" dirty="0" smtClean="0">
                <a:solidFill>
                  <a:schemeClr val="accent5">
                    <a:lumMod val="50000"/>
                  </a:schemeClr>
                </a:solidFill>
              </a:rPr>
              <a:t>User Workshops</a:t>
            </a:r>
          </a:p>
          <a:p>
            <a:pPr lvl="1">
              <a:spcBef>
                <a:spcPts val="600"/>
              </a:spcBef>
            </a:pPr>
            <a:r>
              <a:rPr lang="en-GB" sz="1631" b="1" dirty="0" smtClean="0">
                <a:solidFill>
                  <a:schemeClr val="accent5">
                    <a:lumMod val="50000"/>
                  </a:schemeClr>
                </a:solidFill>
              </a:rPr>
              <a:t>Help desks</a:t>
            </a:r>
          </a:p>
          <a:p>
            <a:pPr>
              <a:spcBef>
                <a:spcPts val="600"/>
              </a:spcBef>
            </a:pPr>
            <a:r>
              <a:rPr lang="en-GB" sz="2000" dirty="0" smtClean="0"/>
              <a:t>Propose product and service portfolio for the 2022-2027 timeframe (CDOP 4)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764" y="996512"/>
            <a:ext cx="3910149" cy="56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2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1197" y="990908"/>
            <a:ext cx="1232128" cy="756084"/>
            <a:chOff x="3923928" y="1484785"/>
            <a:chExt cx="1642837" cy="100811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5377"/>
            <a:stretch>
              <a:fillRect/>
            </a:stretch>
          </p:blipFill>
          <p:spPr bwMode="auto">
            <a:xfrm>
              <a:off x="3923928" y="1484785"/>
              <a:ext cx="1642837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 descr="HSAF_NoName_Colou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7944" y="2204864"/>
              <a:ext cx="404391" cy="19162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11336" y="936902"/>
            <a:ext cx="1178394" cy="1080120"/>
            <a:chOff x="4857849" y="980728"/>
            <a:chExt cx="4798777" cy="50405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6257"/>
            <a:stretch>
              <a:fillRect/>
            </a:stretch>
          </p:blipFill>
          <p:spPr bwMode="auto">
            <a:xfrm>
              <a:off x="4857849" y="980728"/>
              <a:ext cx="4178647" cy="5040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ROMSAF_Name_Colour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96994" y="2296627"/>
              <a:ext cx="2159632" cy="896595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3485" y="951957"/>
            <a:ext cx="1272689" cy="91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58299" y="990908"/>
            <a:ext cx="915917" cy="90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197" y="1933039"/>
            <a:ext cx="1232128" cy="79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7239" y="2083487"/>
            <a:ext cx="1296144" cy="66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5138" y="1988677"/>
            <a:ext cx="1027573" cy="7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98828" y="1988676"/>
            <a:ext cx="786635" cy="7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197" y="2875036"/>
            <a:ext cx="1202192" cy="76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15137" y="2819030"/>
            <a:ext cx="985697" cy="92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9208" y="3853227"/>
            <a:ext cx="788588" cy="92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31286" y="2881463"/>
            <a:ext cx="1129636" cy="103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43468" y="3789584"/>
            <a:ext cx="934152" cy="1062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8905" y="3886302"/>
            <a:ext cx="1031928" cy="8933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96" y="4931545"/>
            <a:ext cx="1527827" cy="9501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47869" y="4792760"/>
            <a:ext cx="1008798" cy="927615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33281" y="4919770"/>
            <a:ext cx="880353" cy="88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27625" y="4101700"/>
            <a:ext cx="1129043" cy="56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D:\temp\DLST_testing_chain\figures_graphic_format\DLST-TSPMED10D_MSG-Disk_201704010000_Ta_southern_Africa.jpg">
            <a:hlinkClick r:id="rId2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8"/>
          <a:stretch/>
        </p:blipFill>
        <p:spPr bwMode="auto">
          <a:xfrm>
            <a:off x="479208" y="4827494"/>
            <a:ext cx="918102" cy="7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NWPSAF_Name_Colour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71534" y="3825635"/>
            <a:ext cx="452041" cy="186074"/>
          </a:xfrm>
          <a:prstGeom prst="rect">
            <a:avLst/>
          </a:prstGeom>
        </p:spPr>
      </p:pic>
      <p:pic>
        <p:nvPicPr>
          <p:cNvPr id="30" name="Picture 29" descr="OSISAF_Name_Colour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997425" y="3825635"/>
            <a:ext cx="484441" cy="221279"/>
          </a:xfrm>
          <a:prstGeom prst="rect">
            <a:avLst/>
          </a:prstGeom>
        </p:spPr>
      </p:pic>
      <p:pic>
        <p:nvPicPr>
          <p:cNvPr id="31" name="Picture 30" descr="ACSAF_Name_Colour.pn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11045" y="2704671"/>
            <a:ext cx="446405" cy="233536"/>
          </a:xfrm>
          <a:prstGeom prst="rect">
            <a:avLst/>
          </a:prstGeom>
        </p:spPr>
      </p:pic>
      <p:pic>
        <p:nvPicPr>
          <p:cNvPr id="32" name="Picture 31" descr="LSASAF_Name_Colour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87262" y="5667308"/>
            <a:ext cx="508070" cy="22396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9227" y="2965961"/>
            <a:ext cx="1150307" cy="6102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08" y="1504770"/>
            <a:ext cx="1516958" cy="7935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65" y="2155534"/>
            <a:ext cx="1516957" cy="6991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28" y="1473547"/>
            <a:ext cx="1516958" cy="8878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06" y="2678239"/>
            <a:ext cx="1516959" cy="6686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427" y="2707953"/>
            <a:ext cx="1516959" cy="6929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106" y="2155610"/>
            <a:ext cx="1516959" cy="6297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95074" y="3201271"/>
            <a:ext cx="3099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prstClr val="black"/>
                </a:solidFill>
              </a:rPr>
              <a:t>SAF Web pages:</a:t>
            </a:r>
          </a:p>
          <a:p>
            <a:r>
              <a:rPr lang="en-GB" sz="1400" b="0" dirty="0">
                <a:solidFill>
                  <a:prstClr val="black"/>
                </a:solidFill>
                <a:hlinkClick r:id="rId35"/>
              </a:rPr>
              <a:t>http://www.eumetsat.int</a:t>
            </a:r>
          </a:p>
          <a:p>
            <a:r>
              <a:rPr lang="en-GB" sz="1400" b="0" dirty="0">
                <a:solidFill>
                  <a:prstClr val="black"/>
                </a:solidFill>
                <a:hlinkClick r:id="rId35"/>
              </a:rPr>
              <a:t>http</a:t>
            </a:r>
            <a:r>
              <a:rPr lang="en-GB" sz="1400" b="0" dirty="0" smtClean="0">
                <a:solidFill>
                  <a:prstClr val="black"/>
                </a:solidFill>
                <a:hlinkClick r:id="rId35"/>
              </a:rPr>
              <a:t>://h-saf.eumetsat.int</a:t>
            </a:r>
            <a:endParaRPr lang="en-GB" sz="1400" b="0" dirty="0">
              <a:solidFill>
                <a:prstClr val="black"/>
              </a:solidFill>
            </a:endParaRPr>
          </a:p>
          <a:p>
            <a:r>
              <a:rPr lang="en-GB" sz="1400" b="0" dirty="0">
                <a:solidFill>
                  <a:prstClr val="black"/>
                </a:solidFill>
                <a:hlinkClick r:id="rId36"/>
              </a:rPr>
              <a:t>http://osi-saf.eumetsat.int</a:t>
            </a:r>
            <a:r>
              <a:rPr lang="en-GB" sz="1400" b="0" dirty="0">
                <a:solidFill>
                  <a:prstClr val="black"/>
                </a:solidFill>
              </a:rPr>
              <a:t> </a:t>
            </a:r>
            <a:r>
              <a:rPr lang="en-GB" sz="1400" b="0" dirty="0" smtClean="0">
                <a:solidFill>
                  <a:prstClr val="black"/>
                </a:solidFill>
                <a:hlinkClick r:id="rId37"/>
              </a:rPr>
              <a:t>http://nwc-saf.eumetsat.int</a:t>
            </a:r>
            <a:r>
              <a:rPr lang="en-GB" sz="1400" b="0" dirty="0" smtClean="0">
                <a:solidFill>
                  <a:prstClr val="black"/>
                </a:solidFill>
              </a:rPr>
              <a:t> </a:t>
            </a:r>
            <a:r>
              <a:rPr lang="en-GB" sz="1400" b="0" dirty="0">
                <a:solidFill>
                  <a:prstClr val="black"/>
                </a:solidFill>
              </a:rPr>
              <a:t>etc….</a:t>
            </a:r>
          </a:p>
          <a:p>
            <a:endParaRPr lang="en-GB" sz="1400" b="0" dirty="0" smtClean="0">
              <a:solidFill>
                <a:prstClr val="black"/>
              </a:solidFill>
            </a:endParaRPr>
          </a:p>
          <a:p>
            <a:endParaRPr lang="en-GB" sz="1400" b="0" dirty="0">
              <a:solidFill>
                <a:prstClr val="black"/>
              </a:solidFill>
            </a:endParaRPr>
          </a:p>
          <a:p>
            <a:r>
              <a:rPr lang="en-GB" sz="1400" b="0" dirty="0">
                <a:solidFill>
                  <a:prstClr val="black"/>
                </a:solidFill>
              </a:rPr>
              <a:t>Twitter: </a:t>
            </a:r>
            <a:r>
              <a:rPr lang="en-GB" sz="1400" b="0" dirty="0">
                <a:solidFill>
                  <a:srgbClr val="00B0F0"/>
                </a:solidFill>
              </a:rPr>
              <a:t>@</a:t>
            </a:r>
            <a:r>
              <a:rPr lang="en-GB" sz="1400" b="0" dirty="0" err="1" smtClean="0">
                <a:solidFill>
                  <a:srgbClr val="00B0F0"/>
                </a:solidFill>
              </a:rPr>
              <a:t>LotharSchueller</a:t>
            </a:r>
            <a:endParaRPr lang="en-GB" sz="1400" b="0" dirty="0" smtClean="0">
              <a:solidFill>
                <a:srgbClr val="00B0F0"/>
              </a:solidFill>
            </a:endParaRPr>
          </a:p>
          <a:p>
            <a:endParaRPr lang="en-GB" sz="1400" b="0" dirty="0" smtClean="0">
              <a:solidFill>
                <a:prstClr val="black"/>
              </a:solidFill>
            </a:endParaRPr>
          </a:p>
          <a:p>
            <a:r>
              <a:rPr lang="en-GB" sz="1400" b="0" dirty="0" smtClean="0">
                <a:solidFill>
                  <a:srgbClr val="00B0F0"/>
                </a:solidFill>
              </a:rPr>
              <a:t>@</a:t>
            </a:r>
            <a:r>
              <a:rPr lang="en-GB" sz="1400" b="0" dirty="0" err="1" smtClean="0">
                <a:solidFill>
                  <a:srgbClr val="00B0F0"/>
                </a:solidFill>
              </a:rPr>
              <a:t>Climate_SAF</a:t>
            </a:r>
            <a:endParaRPr lang="en-GB" sz="1400" b="0" dirty="0" smtClean="0">
              <a:solidFill>
                <a:srgbClr val="00B0F0"/>
              </a:solidFill>
            </a:endParaRPr>
          </a:p>
          <a:p>
            <a:r>
              <a:rPr lang="en-GB" sz="1400" b="0" dirty="0" smtClean="0">
                <a:solidFill>
                  <a:srgbClr val="00B0F0"/>
                </a:solidFill>
              </a:rPr>
              <a:t>@OSISAF</a:t>
            </a:r>
          </a:p>
          <a:p>
            <a:r>
              <a:rPr lang="en-GB" sz="1400" b="0" dirty="0" smtClean="0">
                <a:solidFill>
                  <a:srgbClr val="00B0F0"/>
                </a:solidFill>
              </a:rPr>
              <a:t>@</a:t>
            </a:r>
            <a:r>
              <a:rPr lang="en-GB" sz="1400" b="0" dirty="0" err="1" smtClean="0">
                <a:solidFill>
                  <a:srgbClr val="00B0F0"/>
                </a:solidFill>
              </a:rPr>
              <a:t>Nowcasting_SAF</a:t>
            </a:r>
            <a:endParaRPr lang="en-GB" sz="1400" b="0" dirty="0" smtClean="0">
              <a:solidFill>
                <a:srgbClr val="00B0F0"/>
              </a:solidFill>
            </a:endParaRPr>
          </a:p>
          <a:p>
            <a:r>
              <a:rPr lang="en-GB" sz="1400" b="0" dirty="0" smtClean="0">
                <a:solidFill>
                  <a:srgbClr val="00B0F0"/>
                </a:solidFill>
              </a:rPr>
              <a:t>@</a:t>
            </a:r>
            <a:r>
              <a:rPr lang="en-GB" sz="1400" b="0" dirty="0" err="1" smtClean="0">
                <a:solidFill>
                  <a:srgbClr val="00B0F0"/>
                </a:solidFill>
              </a:rPr>
              <a:t>Atmospheric_SAF</a:t>
            </a:r>
            <a:endParaRPr lang="en-GB" sz="1400" b="0" dirty="0" smtClean="0">
              <a:solidFill>
                <a:srgbClr val="00B0F0"/>
              </a:solidFill>
            </a:endParaRPr>
          </a:p>
          <a:p>
            <a:r>
              <a:rPr lang="en-GB" sz="1400" b="0" dirty="0" smtClean="0">
                <a:solidFill>
                  <a:srgbClr val="00B0F0"/>
                </a:solidFill>
              </a:rPr>
              <a:t>@</a:t>
            </a:r>
            <a:r>
              <a:rPr lang="en-GB" sz="1400" b="0" dirty="0" err="1" smtClean="0">
                <a:solidFill>
                  <a:srgbClr val="00B0F0"/>
                </a:solidFill>
              </a:rPr>
              <a:t>rom_saf</a:t>
            </a:r>
            <a:endParaRPr lang="en-GB" sz="1400" b="0" dirty="0" smtClean="0">
              <a:solidFill>
                <a:srgbClr val="00B0F0"/>
              </a:solidFill>
            </a:endParaRPr>
          </a:p>
          <a:p>
            <a:r>
              <a:rPr lang="en-GB" sz="1400" b="0" dirty="0" smtClean="0">
                <a:solidFill>
                  <a:srgbClr val="00B0F0"/>
                </a:solidFill>
              </a:rPr>
              <a:t>@LSA_SAF</a:t>
            </a:r>
          </a:p>
          <a:p>
            <a:r>
              <a:rPr lang="en-GB" sz="1400" b="0" dirty="0" smtClean="0">
                <a:solidFill>
                  <a:srgbClr val="00B0F0"/>
                </a:solidFill>
              </a:rPr>
              <a:t>@NWP_SAF </a:t>
            </a:r>
          </a:p>
          <a:p>
            <a:r>
              <a:rPr lang="en-GB" sz="1400" b="0" dirty="0" smtClean="0">
                <a:solidFill>
                  <a:srgbClr val="00B0F0"/>
                </a:solidFill>
              </a:rPr>
              <a:t>@</a:t>
            </a:r>
            <a:r>
              <a:rPr lang="en-GB" sz="1400" b="0" dirty="0" err="1" smtClean="0">
                <a:solidFill>
                  <a:srgbClr val="00B0F0"/>
                </a:solidFill>
              </a:rPr>
              <a:t>HydroSAF</a:t>
            </a:r>
            <a:endParaRPr lang="en-GB" sz="1400" b="0" dirty="0" smtClean="0">
              <a:solidFill>
                <a:srgbClr val="00B0F0"/>
              </a:solidFill>
            </a:endParaRPr>
          </a:p>
          <a:p>
            <a:endParaRPr lang="en-GB" sz="1400" b="0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07" y="971459"/>
            <a:ext cx="1477757" cy="668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75" y="971459"/>
            <a:ext cx="1509147" cy="621209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Connect to the SAFs</a:t>
            </a:r>
            <a:endParaRPr lang="en-GB" dirty="0"/>
          </a:p>
        </p:txBody>
      </p:sp>
      <p:pic>
        <p:nvPicPr>
          <p:cNvPr id="41" name="Picture 40" descr="SAFNetwork_NoName_Reversed.pn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7664174" y="58827"/>
            <a:ext cx="1305656" cy="730940"/>
          </a:xfrm>
          <a:prstGeom prst="rect">
            <a:avLst/>
          </a:prstGeom>
        </p:spPr>
      </p:pic>
      <p:pic>
        <p:nvPicPr>
          <p:cNvPr id="379906" name="Picture 2" descr="Logo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438" y="5667308"/>
            <a:ext cx="784303" cy="63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15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769"/>
            <a:ext cx="8827237" cy="745914"/>
          </a:xfrm>
        </p:spPr>
        <p:txBody>
          <a:bodyPr/>
          <a:lstStyle/>
          <a:p>
            <a:r>
              <a:rPr lang="en-US" dirty="0" smtClean="0"/>
              <a:t>EUMETSAT Network of Satellite Application Facilities</a:t>
            </a:r>
            <a:endParaRPr lang="en-GB" dirty="0"/>
          </a:p>
        </p:txBody>
      </p:sp>
      <p:pic>
        <p:nvPicPr>
          <p:cNvPr id="5" name="Picture 4" descr="ACSAF_Name_Revers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39510" y="1182427"/>
            <a:ext cx="1687727" cy="882930"/>
          </a:xfrm>
          <a:prstGeom prst="rect">
            <a:avLst/>
          </a:prstGeom>
        </p:spPr>
      </p:pic>
      <p:pic>
        <p:nvPicPr>
          <p:cNvPr id="10" name="Picture 9" descr="ROMSAF_Name_Rever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39510" y="2143110"/>
            <a:ext cx="1687727" cy="700677"/>
          </a:xfrm>
          <a:prstGeom prst="rect">
            <a:avLst/>
          </a:prstGeom>
        </p:spPr>
      </p:pic>
      <p:pic>
        <p:nvPicPr>
          <p:cNvPr id="6" name="Picture 5" descr="CMSAF_Name_Revers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39510" y="2921541"/>
            <a:ext cx="1687727" cy="777848"/>
          </a:xfrm>
          <a:prstGeom prst="rect">
            <a:avLst/>
          </a:prstGeom>
        </p:spPr>
      </p:pic>
      <p:pic>
        <p:nvPicPr>
          <p:cNvPr id="9" name="Picture 8" descr="NWPSAF_Name_Revers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593" y="1182426"/>
            <a:ext cx="1687727" cy="694719"/>
          </a:xfrm>
          <a:prstGeom prst="rect">
            <a:avLst/>
          </a:prstGeom>
        </p:spPr>
      </p:pic>
      <p:pic>
        <p:nvPicPr>
          <p:cNvPr id="11" name="Picture 10" descr="OSISAF_Name_Revers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8593" y="1958345"/>
            <a:ext cx="1687727" cy="770905"/>
          </a:xfrm>
          <a:prstGeom prst="rect">
            <a:avLst/>
          </a:prstGeom>
        </p:spPr>
      </p:pic>
      <p:pic>
        <p:nvPicPr>
          <p:cNvPr id="8" name="Picture 7" descr="LSASAF_Name_Revers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8593" y="3655599"/>
            <a:ext cx="1687727" cy="743962"/>
          </a:xfrm>
          <a:prstGeom prst="rect">
            <a:avLst/>
          </a:prstGeom>
        </p:spPr>
      </p:pic>
      <p:pic>
        <p:nvPicPr>
          <p:cNvPr id="7" name="Picture 6" descr="NWCSAF_Name_Reverse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593" y="2810449"/>
            <a:ext cx="1687727" cy="763951"/>
          </a:xfrm>
          <a:prstGeom prst="rect">
            <a:avLst/>
          </a:prstGeom>
        </p:spPr>
      </p:pic>
      <p:pic>
        <p:nvPicPr>
          <p:cNvPr id="4" name="Picture 3" descr="HSAF_Name_Revers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39510" y="3777142"/>
            <a:ext cx="1687727" cy="987757"/>
          </a:xfrm>
          <a:prstGeom prst="rect">
            <a:avLst/>
          </a:prstGeom>
        </p:spPr>
      </p:pic>
      <p:cxnSp>
        <p:nvCxnSpPr>
          <p:cNvPr id="29" name="Shape 28"/>
          <p:cNvCxnSpPr>
            <a:stCxn id="9" idx="3"/>
          </p:cNvCxnSpPr>
          <p:nvPr/>
        </p:nvCxnSpPr>
        <p:spPr bwMode="auto">
          <a:xfrm>
            <a:off x="1956320" y="1529786"/>
            <a:ext cx="594779" cy="1708290"/>
          </a:xfrm>
          <a:prstGeom prst="bentConnector2">
            <a:avLst/>
          </a:prstGeom>
          <a:noFill/>
          <a:ln w="19050" cap="rnd" algn="ctr">
            <a:solidFill>
              <a:srgbClr val="D5B3EF"/>
            </a:solidFill>
            <a:round/>
            <a:headEnd/>
            <a:tailEnd/>
          </a:ln>
        </p:spPr>
      </p:cxnSp>
      <p:cxnSp>
        <p:nvCxnSpPr>
          <p:cNvPr id="31" name="Elbow Connector 30"/>
          <p:cNvCxnSpPr>
            <a:stCxn id="11" idx="3"/>
          </p:cNvCxnSpPr>
          <p:nvPr/>
        </p:nvCxnSpPr>
        <p:spPr bwMode="auto">
          <a:xfrm>
            <a:off x="1956320" y="2343798"/>
            <a:ext cx="434728" cy="1373284"/>
          </a:xfrm>
          <a:prstGeom prst="bentConnector2">
            <a:avLst/>
          </a:prstGeom>
          <a:noFill/>
          <a:ln w="19050" cap="rnd" algn="ctr">
            <a:solidFill>
              <a:srgbClr val="00B5E2"/>
            </a:solidFill>
            <a:round/>
            <a:headEnd/>
            <a:tailEnd/>
          </a:ln>
        </p:spPr>
      </p:cxnSp>
      <p:cxnSp>
        <p:nvCxnSpPr>
          <p:cNvPr id="35" name="Shape 34"/>
          <p:cNvCxnSpPr>
            <a:stCxn id="7" idx="3"/>
          </p:cNvCxnSpPr>
          <p:nvPr/>
        </p:nvCxnSpPr>
        <p:spPr bwMode="auto">
          <a:xfrm>
            <a:off x="1956320" y="3192425"/>
            <a:ext cx="51062" cy="1952223"/>
          </a:xfrm>
          <a:prstGeom prst="bentConnector2">
            <a:avLst/>
          </a:prstGeom>
          <a:noFill/>
          <a:ln w="19050" cap="rnd" algn="ctr">
            <a:solidFill>
              <a:srgbClr val="CEE2FA"/>
            </a:solidFill>
            <a:round/>
            <a:headEnd/>
            <a:tailEnd/>
          </a:ln>
        </p:spPr>
      </p:cxnSp>
      <p:cxnSp>
        <p:nvCxnSpPr>
          <p:cNvPr id="37" name="Elbow Connector 36"/>
          <p:cNvCxnSpPr>
            <a:stCxn id="8" idx="2"/>
          </p:cNvCxnSpPr>
          <p:nvPr/>
        </p:nvCxnSpPr>
        <p:spPr bwMode="auto">
          <a:xfrm rot="16200000" flipH="1">
            <a:off x="858936" y="4653082"/>
            <a:ext cx="646003" cy="138960"/>
          </a:xfrm>
          <a:prstGeom prst="bentConnector3">
            <a:avLst>
              <a:gd name="adj1" fmla="val 50000"/>
            </a:avLst>
          </a:prstGeom>
          <a:noFill/>
          <a:ln w="19050" cap="rnd" algn="ctr">
            <a:solidFill>
              <a:srgbClr val="FF6E15"/>
            </a:solidFill>
            <a:round/>
            <a:headEnd/>
            <a:tailEnd/>
          </a:ln>
        </p:spPr>
      </p:cxnSp>
      <p:cxnSp>
        <p:nvCxnSpPr>
          <p:cNvPr id="40" name="Elbow Connector 39"/>
          <p:cNvCxnSpPr>
            <a:stCxn id="5" idx="1"/>
          </p:cNvCxnSpPr>
          <p:nvPr/>
        </p:nvCxnSpPr>
        <p:spPr bwMode="auto">
          <a:xfrm rot="10800000">
            <a:off x="5517658" y="1623892"/>
            <a:ext cx="1621852" cy="12700"/>
          </a:xfrm>
          <a:prstGeom prst="bentConnector3">
            <a:avLst>
              <a:gd name="adj1" fmla="val 50000"/>
            </a:avLst>
          </a:prstGeom>
          <a:noFill/>
          <a:ln w="19050" cap="rnd" algn="ctr">
            <a:solidFill>
              <a:srgbClr val="9642BC"/>
            </a:solidFill>
            <a:round/>
            <a:headEnd/>
            <a:tailEnd/>
          </a:ln>
        </p:spPr>
      </p:cxnSp>
      <p:cxnSp>
        <p:nvCxnSpPr>
          <p:cNvPr id="42" name="Elbow Connector 41"/>
          <p:cNvCxnSpPr>
            <a:stCxn id="10" idx="1"/>
          </p:cNvCxnSpPr>
          <p:nvPr/>
        </p:nvCxnSpPr>
        <p:spPr bwMode="auto">
          <a:xfrm rot="10800000" flipV="1">
            <a:off x="4525896" y="2493449"/>
            <a:ext cx="2613614" cy="140090"/>
          </a:xfrm>
          <a:prstGeom prst="bentConnector3">
            <a:avLst>
              <a:gd name="adj1" fmla="val 50000"/>
            </a:avLst>
          </a:prstGeom>
          <a:noFill/>
          <a:ln w="19050" cap="rnd" algn="ctr">
            <a:solidFill>
              <a:srgbClr val="97BE40"/>
            </a:solidFill>
            <a:round/>
            <a:headEnd/>
            <a:tailEnd/>
          </a:ln>
        </p:spPr>
      </p:cxnSp>
      <p:cxnSp>
        <p:nvCxnSpPr>
          <p:cNvPr id="44" name="Elbow Connector 43"/>
          <p:cNvCxnSpPr>
            <a:stCxn id="6" idx="1"/>
          </p:cNvCxnSpPr>
          <p:nvPr/>
        </p:nvCxnSpPr>
        <p:spPr bwMode="auto">
          <a:xfrm rot="10800000" flipV="1">
            <a:off x="3895806" y="3310464"/>
            <a:ext cx="3243705" cy="406617"/>
          </a:xfrm>
          <a:prstGeom prst="bentConnector3">
            <a:avLst>
              <a:gd name="adj1" fmla="val 50000"/>
            </a:avLst>
          </a:prstGeom>
          <a:noFill/>
          <a:ln w="19050" cap="rnd" algn="ctr">
            <a:solidFill>
              <a:srgbClr val="FFC000"/>
            </a:solidFill>
            <a:round/>
            <a:headEnd/>
            <a:tailEnd/>
          </a:ln>
        </p:spPr>
      </p:cxnSp>
      <p:cxnSp>
        <p:nvCxnSpPr>
          <p:cNvPr id="46" name="Elbow Connector 45"/>
          <p:cNvCxnSpPr>
            <a:stCxn id="4" idx="1"/>
          </p:cNvCxnSpPr>
          <p:nvPr/>
        </p:nvCxnSpPr>
        <p:spPr bwMode="auto">
          <a:xfrm rot="10800000" flipV="1">
            <a:off x="4702630" y="4271021"/>
            <a:ext cx="2436881" cy="938754"/>
          </a:xfrm>
          <a:prstGeom prst="bentConnector3">
            <a:avLst>
              <a:gd name="adj1" fmla="val 50000"/>
            </a:avLst>
          </a:prstGeom>
          <a:noFill/>
          <a:ln w="19050" cap="rnd" algn="ctr">
            <a:solidFill>
              <a:srgbClr val="268C9A"/>
            </a:solidFill>
            <a:round/>
            <a:headEnd/>
            <a:tailEnd/>
          </a:ln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487" y="5052901"/>
            <a:ext cx="1919772" cy="10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6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Nature of operational satellite products</a:t>
            </a:r>
            <a:endParaRPr lang="en-GB" dirty="0"/>
          </a:p>
        </p:txBody>
      </p:sp>
      <p:pic>
        <p:nvPicPr>
          <p:cNvPr id="367618" name="Picture 2" descr="http://www.k-u-m-leidersbach.de/wp-content/uploads/2014/10/Fotolia_69271961_L.jpg"/>
          <p:cNvPicPr>
            <a:picLocks noChangeAspect="1" noChangeArrowheads="1"/>
          </p:cNvPicPr>
          <p:nvPr/>
        </p:nvPicPr>
        <p:blipFill>
          <a:blip r:embed="rId2" cstate="print">
            <a:lum bright="50000"/>
          </a:blip>
          <a:srcRect/>
          <a:stretch>
            <a:fillRect/>
          </a:stretch>
        </p:blipFill>
        <p:spPr bwMode="auto">
          <a:xfrm>
            <a:off x="4817190" y="1950345"/>
            <a:ext cx="4076718" cy="250247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15" y="1373555"/>
            <a:ext cx="7479323" cy="5502030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GB" sz="2215" dirty="0"/>
              <a:t>	</a:t>
            </a:r>
            <a:r>
              <a:rPr lang="en-GB" sz="2215" b="1" dirty="0"/>
              <a:t>The goal of SAFs is to provide </a:t>
            </a:r>
            <a:r>
              <a:rPr lang="en-GB" sz="2215" b="1" dirty="0">
                <a:solidFill>
                  <a:schemeClr val="accent5">
                    <a:lumMod val="75000"/>
                  </a:schemeClr>
                </a:solidFill>
              </a:rPr>
              <a:t>operational</a:t>
            </a:r>
            <a:r>
              <a:rPr lang="en-GB" sz="2215" b="1" dirty="0"/>
              <a:t> products</a:t>
            </a:r>
            <a:r>
              <a:rPr lang="en-GB" sz="2215" dirty="0"/>
              <a:t>. </a:t>
            </a:r>
          </a:p>
          <a:p>
            <a:pPr>
              <a:buNone/>
            </a:pPr>
            <a:endParaRPr lang="en-GB" sz="2215" dirty="0"/>
          </a:p>
          <a:p>
            <a:pPr>
              <a:spcBef>
                <a:spcPts val="1662"/>
              </a:spcBef>
              <a:buFont typeface="Arial" charset="0"/>
              <a:buChar char="•"/>
            </a:pPr>
            <a:r>
              <a:rPr lang="en-GB" sz="2215" dirty="0"/>
              <a:t>Continuity of product provision </a:t>
            </a:r>
          </a:p>
          <a:p>
            <a:pPr>
              <a:spcBef>
                <a:spcPts val="1662"/>
              </a:spcBef>
              <a:buFont typeface="Arial" charset="0"/>
              <a:buChar char="•"/>
            </a:pPr>
            <a:r>
              <a:rPr lang="en-GB" sz="2215" dirty="0"/>
              <a:t>Continuity of product improvements</a:t>
            </a:r>
          </a:p>
          <a:p>
            <a:pPr>
              <a:spcBef>
                <a:spcPts val="1662"/>
              </a:spcBef>
              <a:buFont typeface="Arial" charset="0"/>
              <a:buChar char="•"/>
            </a:pPr>
            <a:r>
              <a:rPr lang="en-GB" sz="2215" dirty="0"/>
              <a:t>Continuity of quality monitoring</a:t>
            </a:r>
          </a:p>
          <a:p>
            <a:pPr>
              <a:spcBef>
                <a:spcPts val="1662"/>
              </a:spcBef>
              <a:buFont typeface="Arial" charset="0"/>
              <a:buChar char="•"/>
            </a:pPr>
            <a:r>
              <a:rPr lang="en-GB" sz="2215" dirty="0"/>
              <a:t>Committed user services /</a:t>
            </a:r>
          </a:p>
          <a:p>
            <a:pPr>
              <a:spcBef>
                <a:spcPts val="1662"/>
              </a:spcBef>
              <a:buFont typeface="Arial" charset="0"/>
              <a:buChar char="•"/>
            </a:pPr>
            <a:r>
              <a:rPr lang="en-GB" sz="2215" dirty="0"/>
              <a:t>Validation and review before official release/launch</a:t>
            </a:r>
          </a:p>
          <a:p>
            <a:pPr>
              <a:spcBef>
                <a:spcPts val="1662"/>
              </a:spcBef>
              <a:buFont typeface="Arial" charset="0"/>
              <a:buChar char="•"/>
            </a:pPr>
            <a:r>
              <a:rPr lang="en-GB" sz="2215" dirty="0"/>
              <a:t>Complete Documentation of Products, Algorithms, Validation Results</a:t>
            </a:r>
          </a:p>
          <a:p>
            <a:pPr>
              <a:buFont typeface="Arial" charset="0"/>
              <a:buChar char="•"/>
            </a:pPr>
            <a:r>
              <a:rPr lang="en-GB" sz="2215" dirty="0"/>
              <a:t>...</a:t>
            </a:r>
            <a:endParaRPr lang="en-GB" dirty="0" smtClean="0"/>
          </a:p>
        </p:txBody>
      </p:sp>
      <p:pic>
        <p:nvPicPr>
          <p:cNvPr id="5" name="Picture 4" descr="SAFNetwork_NoName_Revers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4174" y="58827"/>
            <a:ext cx="1305656" cy="7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9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00"/>
          <p:cNvSpPr txBox="1">
            <a:spLocks noChangeArrowheads="1"/>
          </p:cNvSpPr>
          <p:nvPr/>
        </p:nvSpPr>
        <p:spPr bwMode="auto">
          <a:xfrm>
            <a:off x="261272" y="322306"/>
            <a:ext cx="8447286" cy="61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339" tIns="9669" rIns="19339" bIns="9669"/>
          <a:lstStyle/>
          <a:p>
            <a:pPr defTabSz="879587" eaLnBrk="0" hangingPunct="0"/>
            <a:endParaRPr lang="en-GB" sz="646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Rectangle 229"/>
          <p:cNvSpPr>
            <a:spLocks noChangeArrowheads="1"/>
          </p:cNvSpPr>
          <p:nvPr/>
        </p:nvSpPr>
        <p:spPr bwMode="auto">
          <a:xfrm>
            <a:off x="0" y="223849"/>
            <a:ext cx="39147" cy="1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352" tIns="9676" rIns="19352" bIns="9676" anchor="ctr">
            <a:spAutoFit/>
          </a:bodyPr>
          <a:lstStyle/>
          <a:p>
            <a:endParaRPr lang="en-US" sz="831">
              <a:solidFill>
                <a:srgbClr val="FFFFFF"/>
              </a:solidFill>
            </a:endParaRPr>
          </a:p>
        </p:txBody>
      </p:sp>
      <p:sp>
        <p:nvSpPr>
          <p:cNvPr id="2062" name="Rectangle 230"/>
          <p:cNvSpPr>
            <a:spLocks noChangeArrowheads="1"/>
          </p:cNvSpPr>
          <p:nvPr/>
        </p:nvSpPr>
        <p:spPr bwMode="auto">
          <a:xfrm>
            <a:off x="34558" y="668569"/>
            <a:ext cx="39147" cy="1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352" tIns="9676" rIns="19352" bIns="9676" anchor="ctr">
            <a:spAutoFit/>
          </a:bodyPr>
          <a:lstStyle/>
          <a:p>
            <a:endParaRPr lang="en-US" sz="831">
              <a:solidFill>
                <a:srgbClr val="FFFFFF"/>
              </a:solidFill>
            </a:endParaRPr>
          </a:p>
        </p:txBody>
      </p:sp>
      <p:sp>
        <p:nvSpPr>
          <p:cNvPr id="2063" name="Rectangle 235"/>
          <p:cNvSpPr>
            <a:spLocks noChangeArrowheads="1"/>
          </p:cNvSpPr>
          <p:nvPr/>
        </p:nvSpPr>
        <p:spPr bwMode="auto">
          <a:xfrm>
            <a:off x="0" y="223849"/>
            <a:ext cx="39147" cy="1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352" tIns="9676" rIns="19352" bIns="9676" anchor="ctr">
            <a:spAutoFit/>
          </a:bodyPr>
          <a:lstStyle/>
          <a:p>
            <a:endParaRPr lang="en-US" sz="831">
              <a:solidFill>
                <a:srgbClr val="FFFFFF"/>
              </a:solidFill>
            </a:endParaRPr>
          </a:p>
        </p:txBody>
      </p:sp>
      <p:sp>
        <p:nvSpPr>
          <p:cNvPr id="2064" name="Rectangle 240"/>
          <p:cNvSpPr>
            <a:spLocks noChangeArrowheads="1"/>
          </p:cNvSpPr>
          <p:nvPr/>
        </p:nvSpPr>
        <p:spPr bwMode="auto">
          <a:xfrm>
            <a:off x="0" y="223849"/>
            <a:ext cx="39147" cy="1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352" tIns="9676" rIns="19352" bIns="9676" anchor="ctr">
            <a:spAutoFit/>
          </a:bodyPr>
          <a:lstStyle/>
          <a:p>
            <a:endParaRPr lang="en-US" sz="831">
              <a:solidFill>
                <a:srgbClr val="FFFFFF"/>
              </a:solidFill>
            </a:endParaRPr>
          </a:p>
        </p:txBody>
      </p:sp>
      <p:sp>
        <p:nvSpPr>
          <p:cNvPr id="2065" name="Rectangle 241"/>
          <p:cNvSpPr>
            <a:spLocks noChangeArrowheads="1"/>
          </p:cNvSpPr>
          <p:nvPr/>
        </p:nvSpPr>
        <p:spPr bwMode="auto">
          <a:xfrm>
            <a:off x="0" y="646051"/>
            <a:ext cx="39147" cy="147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9352" tIns="9676" rIns="19352" bIns="9676" anchor="ctr">
            <a:spAutoFit/>
          </a:bodyPr>
          <a:lstStyle/>
          <a:p>
            <a:endParaRPr lang="en-US" sz="831">
              <a:solidFill>
                <a:srgbClr val="FFFFFF"/>
              </a:solidFill>
            </a:endParaRPr>
          </a:p>
        </p:txBody>
      </p:sp>
      <p:graphicFrame>
        <p:nvGraphicFramePr>
          <p:cNvPr id="68" name="Table 67"/>
          <p:cNvGraphicFramePr>
            <a:graphicFrameLocks noGrp="1"/>
          </p:cNvGraphicFramePr>
          <p:nvPr/>
        </p:nvGraphicFramePr>
        <p:xfrm>
          <a:off x="217720" y="1327255"/>
          <a:ext cx="8674776" cy="5177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5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1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2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3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4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5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6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7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8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69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70"/>
                    </a:ext>
                  </a:extLst>
                </a:gridCol>
                <a:gridCol w="120483">
                  <a:extLst>
                    <a:ext uri="{9D8B030D-6E8A-4147-A177-3AD203B41FA5}">
                      <a16:colId xmlns:a16="http://schemas.microsoft.com/office/drawing/2014/main" val="20071"/>
                    </a:ext>
                  </a:extLst>
                </a:gridCol>
              </a:tblGrid>
              <a:tr h="322637"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1997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1998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1999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2000</a:t>
                      </a:r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2001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2002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2003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2004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2005</a:t>
                      </a:r>
                    </a:p>
                  </a:txBody>
                  <a:tcPr marL="27646" marR="27646" marT="6755" marB="6755" vert="vert270" anchor="ctr" anchorCtr="1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2006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2007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2008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2009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2010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2011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/>
                        <a:t>2012</a:t>
                      </a:r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2013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2014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2015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2016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7A9A0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2017</a:t>
                      </a:r>
                    </a:p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2018</a:t>
                      </a:r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2019</a:t>
                      </a:r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2020</a:t>
                      </a:r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2021</a:t>
                      </a:r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2022</a:t>
                      </a:r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rgbClr val="C2E1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2023</a:t>
                      </a:r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2024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2025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2026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2027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2028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2029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2030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2031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2032</a:t>
                      </a:r>
                    </a:p>
                    <a:p>
                      <a:pPr algn="ctr"/>
                      <a:endParaRPr lang="en-GB" sz="6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27646" marR="27646" marT="6755" marB="6755" vert="vert27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248">
                <a:tc gridSpan="21"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MSG</a:t>
                      </a:r>
                      <a:endParaRPr lang="en-GB" sz="10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10000"/>
                        <a:lumOff val="9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EPS</a:t>
                      </a:r>
                      <a:endParaRPr lang="en-GB" sz="10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blipFill dpi="0" rotWithShape="1">
                      <a:blip r:embed="rId4"/>
                      <a:srcRect/>
                      <a:tile tx="0" ty="-88900" sx="74000" sy="38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1"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MTG</a:t>
                      </a:r>
                    </a:p>
                  </a:txBody>
                  <a:tcPr marL="27646" marR="27646" marT="6755" marB="6755" anchor="ctr">
                    <a:blipFill dpi="0" rotWithShape="1">
                      <a:blip r:embed="rId5">
                        <a:alphaModFix amt="99000"/>
                      </a:blip>
                      <a:srcRect/>
                      <a:tile tx="5702300" ty="9963150" sx="91000" sy="93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EFF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0">
                  <a:txBody>
                    <a:bodyPr/>
                    <a:lstStyle/>
                    <a:p>
                      <a:pPr algn="ctr"/>
                      <a:r>
                        <a:rPr lang="en-GB" sz="1000" b="1" i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EPS-SG</a:t>
                      </a:r>
                    </a:p>
                  </a:txBody>
                  <a:tcPr marL="27646" marR="27646" marT="6755" marB="6755" anchor="ctr">
                    <a:blipFill dpi="0" rotWithShape="1">
                      <a:blip r:embed="rId6"/>
                      <a:srcRect/>
                      <a:stretch>
                        <a:fillRect l="-1000" t="-16000" r="-1000" b="-12000"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5400" b="1" i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5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556">
                <a:tc gridSpan="21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latin typeface="Arial" pitchFamily="34" charset="0"/>
                          <a:cs typeface="Arial" pitchFamily="34" charset="0"/>
                        </a:rPr>
                        <a:t>Development  / Initial</a:t>
                      </a:r>
                      <a:r>
                        <a:rPr lang="en-GB" sz="800" b="1" baseline="0" dirty="0" smtClean="0">
                          <a:latin typeface="Arial" pitchFamily="34" charset="0"/>
                          <a:cs typeface="Arial" pitchFamily="34" charset="0"/>
                        </a:rPr>
                        <a:t> Operations Phases</a:t>
                      </a:r>
                      <a:endParaRPr lang="en-GB" sz="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latin typeface="Arial" pitchFamily="34" charset="0"/>
                          <a:cs typeface="Arial" pitchFamily="34" charset="0"/>
                        </a:rPr>
                        <a:t>Continuous</a:t>
                      </a:r>
                      <a:r>
                        <a:rPr lang="en-GB" sz="800" b="1" baseline="0" dirty="0" smtClean="0">
                          <a:latin typeface="Arial" pitchFamily="34" charset="0"/>
                          <a:cs typeface="Arial" pitchFamily="34" charset="0"/>
                        </a:rPr>
                        <a:t> Development </a:t>
                      </a:r>
                    </a:p>
                    <a:p>
                      <a:pPr algn="ctr"/>
                      <a:r>
                        <a:rPr lang="en-GB" sz="800" b="1" baseline="0" dirty="0" smtClean="0">
                          <a:latin typeface="Arial" pitchFamily="34" charset="0"/>
                          <a:cs typeface="Arial" pitchFamily="34" charset="0"/>
                        </a:rPr>
                        <a:t>and Operations Phase</a:t>
                      </a:r>
                    </a:p>
                    <a:p>
                      <a:pPr algn="ctr"/>
                      <a:r>
                        <a:rPr lang="en-GB" sz="800" b="1" baseline="0" dirty="0" smtClean="0">
                          <a:latin typeface="Arial" pitchFamily="34" charset="0"/>
                          <a:cs typeface="Arial" pitchFamily="34" charset="0"/>
                        </a:rPr>
                        <a:t>CDOP 1</a:t>
                      </a:r>
                      <a:endParaRPr lang="en-GB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 Development 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and Operations Phase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CDOP</a:t>
                      </a:r>
                      <a:r>
                        <a:rPr lang="en-IE" sz="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en-GB" sz="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solidFill>
                      <a:srgbClr val="00C1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 Development 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and Operations Phase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CDOP</a:t>
                      </a:r>
                      <a:r>
                        <a:rPr lang="en-IE" sz="8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IE" sz="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en-GB" sz="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9950" marR="29950" marT="7318" marB="7318" anchor="ctr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 Development 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and Operations Phase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CDOP</a:t>
                      </a:r>
                      <a:r>
                        <a:rPr lang="en-IE" sz="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en-GB" sz="8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Continuous Development 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and Operations Phase</a:t>
                      </a:r>
                    </a:p>
                    <a:p>
                      <a:pPr marL="0" marR="0" indent="0" algn="ctr" defTabSz="398660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CDOP</a:t>
                      </a:r>
                      <a:r>
                        <a:rPr lang="en-IE" sz="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IE" sz="8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en-GB" sz="800" b="1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7646" marR="27646" marT="6755" marB="675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0588"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>
                    <a:solidFill>
                      <a:srgbClr val="99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>
                    <a:solidFill>
                      <a:srgbClr val="99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>
                    <a:solidFill>
                      <a:srgbClr val="99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>
                    <a:solidFill>
                      <a:srgbClr val="99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>
                    <a:solidFill>
                      <a:srgbClr val="99CCFF">
                        <a:alpha val="60000"/>
                      </a:srgbClr>
                    </a:solidFill>
                  </a:tcPr>
                </a:tc>
                <a:tc gridSpan="20"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chemeClr val="accent3">
                        <a:lumMod val="85000"/>
                        <a:alpha val="3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5473"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b="1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rgbClr val="00C1D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0"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27646" marR="27646" marT="6755" marB="6755" vert="vert270">
                    <a:solidFill>
                      <a:schemeClr val="accent3">
                        <a:lumMod val="85000"/>
                        <a:alpha val="3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" name="Right Arrow 50"/>
          <p:cNvSpPr/>
          <p:nvPr/>
        </p:nvSpPr>
        <p:spPr bwMode="auto">
          <a:xfrm>
            <a:off x="5124022" y="2679727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35 years of SAF Development and Operations</a:t>
            </a:r>
            <a:endParaRPr lang="en-GB" dirty="0"/>
          </a:p>
        </p:txBody>
      </p:sp>
      <p:sp>
        <p:nvSpPr>
          <p:cNvPr id="54" name="Right Arrow 53"/>
          <p:cNvSpPr/>
          <p:nvPr/>
        </p:nvSpPr>
        <p:spPr bwMode="auto">
          <a:xfrm>
            <a:off x="293096" y="2677938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NWC SAF</a:t>
            </a:r>
          </a:p>
        </p:txBody>
      </p:sp>
      <p:sp>
        <p:nvSpPr>
          <p:cNvPr id="58" name="Right Arrow 57"/>
          <p:cNvSpPr/>
          <p:nvPr/>
        </p:nvSpPr>
        <p:spPr bwMode="auto">
          <a:xfrm>
            <a:off x="3820055" y="2677938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55" name="Right Arrow 54"/>
          <p:cNvSpPr/>
          <p:nvPr/>
        </p:nvSpPr>
        <p:spPr bwMode="auto">
          <a:xfrm>
            <a:off x="5124022" y="3146899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5124022" y="3614071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ctr" anchorCtr="0" compatLnSpc="1">
            <a:prstTxWarp prst="textNoShape">
              <a:avLst/>
            </a:prstTxWarp>
          </a:bodyPr>
          <a:lstStyle/>
          <a:p>
            <a:pPr algn="ctr" defTabSz="844027" eaLnBrk="0" hangingPunct="0">
              <a:spcBef>
                <a:spcPct val="50000"/>
              </a:spcBef>
            </a:pPr>
            <a:r>
              <a:rPr lang="en-GB" sz="1108" dirty="0">
                <a:solidFill>
                  <a:srgbClr val="FFFFFF"/>
                </a:solidFill>
              </a:rPr>
              <a:t>AC SAF</a:t>
            </a:r>
          </a:p>
        </p:txBody>
      </p:sp>
      <p:sp>
        <p:nvSpPr>
          <p:cNvPr id="64" name="Right Arrow 63"/>
          <p:cNvSpPr/>
          <p:nvPr/>
        </p:nvSpPr>
        <p:spPr bwMode="auto">
          <a:xfrm>
            <a:off x="5124022" y="4081243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70" name="Right Arrow 69"/>
          <p:cNvSpPr/>
          <p:nvPr/>
        </p:nvSpPr>
        <p:spPr bwMode="auto">
          <a:xfrm>
            <a:off x="5124022" y="4548415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72" name="Right Arrow 71"/>
          <p:cNvSpPr/>
          <p:nvPr/>
        </p:nvSpPr>
        <p:spPr bwMode="auto">
          <a:xfrm>
            <a:off x="5124022" y="5015587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73" name="Right Arrow 72"/>
          <p:cNvSpPr/>
          <p:nvPr/>
        </p:nvSpPr>
        <p:spPr bwMode="auto">
          <a:xfrm>
            <a:off x="5124022" y="5482759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5124022" y="5949929"/>
            <a:ext cx="1406770" cy="408575"/>
          </a:xfrm>
          <a:prstGeom prst="rightArrow">
            <a:avLst>
              <a:gd name="adj1" fmla="val 100000"/>
              <a:gd name="adj2" fmla="val 22771"/>
            </a:avLst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29" tIns="33229" rIns="33229" bIns="33229" numCol="1" rtlCol="0" anchor="t" anchorCtr="0" compatLnSpc="1">
            <a:prstTxWarp prst="textNoShape">
              <a:avLst/>
            </a:prstTxWarp>
          </a:bodyPr>
          <a:lstStyle/>
          <a:p>
            <a:pPr defTabSz="844027" eaLnBrk="0" hangingPunct="0">
              <a:spcBef>
                <a:spcPct val="50000"/>
              </a:spcBef>
            </a:pPr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293096" y="3145071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OSI SAF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3820055" y="3145071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65" name="Right Arrow 64"/>
          <p:cNvSpPr/>
          <p:nvPr/>
        </p:nvSpPr>
        <p:spPr bwMode="auto">
          <a:xfrm>
            <a:off x="401952" y="3612203"/>
            <a:ext cx="1381818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O3M SAF</a:t>
            </a:r>
          </a:p>
        </p:txBody>
      </p:sp>
      <p:sp>
        <p:nvSpPr>
          <p:cNvPr id="69" name="Right Arrow 68"/>
          <p:cNvSpPr/>
          <p:nvPr/>
        </p:nvSpPr>
        <p:spPr bwMode="auto">
          <a:xfrm>
            <a:off x="3820055" y="3612203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71" name="Right Arrow 70"/>
          <p:cNvSpPr/>
          <p:nvPr/>
        </p:nvSpPr>
        <p:spPr bwMode="auto">
          <a:xfrm>
            <a:off x="750295" y="4079335"/>
            <a:ext cx="1407891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NWP SAF</a:t>
            </a:r>
          </a:p>
        </p:txBody>
      </p:sp>
      <p:sp>
        <p:nvSpPr>
          <p:cNvPr id="77" name="Right Arrow 76"/>
          <p:cNvSpPr/>
          <p:nvPr/>
        </p:nvSpPr>
        <p:spPr bwMode="auto">
          <a:xfrm>
            <a:off x="3820056" y="4079335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82" name="Right Arrow 81"/>
          <p:cNvSpPr/>
          <p:nvPr/>
        </p:nvSpPr>
        <p:spPr bwMode="auto">
          <a:xfrm>
            <a:off x="750294" y="4546468"/>
            <a:ext cx="1381818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CM SAF</a:t>
            </a:r>
          </a:p>
        </p:txBody>
      </p:sp>
      <p:sp>
        <p:nvSpPr>
          <p:cNvPr id="92" name="Right Arrow 91"/>
          <p:cNvSpPr/>
          <p:nvPr/>
        </p:nvSpPr>
        <p:spPr bwMode="auto">
          <a:xfrm>
            <a:off x="3820055" y="4546468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743182" y="5013600"/>
            <a:ext cx="1355746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GRAS SAF</a:t>
            </a:r>
          </a:p>
        </p:txBody>
      </p:sp>
      <p:sp>
        <p:nvSpPr>
          <p:cNvPr id="103" name="Right Arrow 102"/>
          <p:cNvSpPr/>
          <p:nvPr/>
        </p:nvSpPr>
        <p:spPr bwMode="auto">
          <a:xfrm>
            <a:off x="3812942" y="5013600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FFFFFF"/>
                </a:solidFill>
              </a:rPr>
              <a:t>ROM SAF</a:t>
            </a:r>
          </a:p>
        </p:txBody>
      </p:sp>
      <p:sp>
        <p:nvSpPr>
          <p:cNvPr id="105" name="Right Arrow 104"/>
          <p:cNvSpPr/>
          <p:nvPr/>
        </p:nvSpPr>
        <p:spPr bwMode="auto">
          <a:xfrm>
            <a:off x="968008" y="5480732"/>
            <a:ext cx="1381818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LSA SAF</a:t>
            </a:r>
          </a:p>
        </p:txBody>
      </p:sp>
      <p:sp>
        <p:nvSpPr>
          <p:cNvPr id="108" name="Right Arrow 107"/>
          <p:cNvSpPr/>
          <p:nvPr/>
        </p:nvSpPr>
        <p:spPr bwMode="auto">
          <a:xfrm>
            <a:off x="3820056" y="5480732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13" name="Right Arrow 112"/>
          <p:cNvSpPr/>
          <p:nvPr/>
        </p:nvSpPr>
        <p:spPr bwMode="auto">
          <a:xfrm>
            <a:off x="3813126" y="5947863"/>
            <a:ext cx="1416635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2644401" y="2677938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2644401" y="3145071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67" name="Right Arrow 66"/>
          <p:cNvSpPr/>
          <p:nvPr/>
        </p:nvSpPr>
        <p:spPr bwMode="auto">
          <a:xfrm>
            <a:off x="2644401" y="3612203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76" name="Right Arrow 75"/>
          <p:cNvSpPr/>
          <p:nvPr/>
        </p:nvSpPr>
        <p:spPr bwMode="auto">
          <a:xfrm>
            <a:off x="2644402" y="4079335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2644401" y="4546468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2637289" y="5013600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07" name="Right Arrow 106"/>
          <p:cNvSpPr/>
          <p:nvPr/>
        </p:nvSpPr>
        <p:spPr bwMode="auto">
          <a:xfrm>
            <a:off x="2644402" y="5480732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12" name="Right Arrow 111"/>
          <p:cNvSpPr/>
          <p:nvPr/>
        </p:nvSpPr>
        <p:spPr bwMode="auto">
          <a:xfrm>
            <a:off x="2637473" y="5947863"/>
            <a:ext cx="1378593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56" name="Right Arrow 55"/>
          <p:cNvSpPr/>
          <p:nvPr/>
        </p:nvSpPr>
        <p:spPr bwMode="auto">
          <a:xfrm>
            <a:off x="1441344" y="2677938"/>
            <a:ext cx="1364886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61" name="Right Arrow 60"/>
          <p:cNvSpPr/>
          <p:nvPr/>
        </p:nvSpPr>
        <p:spPr bwMode="auto">
          <a:xfrm>
            <a:off x="1441344" y="3145071"/>
            <a:ext cx="1364886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75" name="Right Arrow 74"/>
          <p:cNvSpPr/>
          <p:nvPr/>
        </p:nvSpPr>
        <p:spPr bwMode="auto">
          <a:xfrm>
            <a:off x="1968856" y="4079335"/>
            <a:ext cx="837374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1968856" y="4546468"/>
            <a:ext cx="837374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06" name="Right Arrow 105"/>
          <p:cNvSpPr/>
          <p:nvPr/>
        </p:nvSpPr>
        <p:spPr bwMode="auto">
          <a:xfrm>
            <a:off x="2194932" y="5480732"/>
            <a:ext cx="611297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1544719" y="3612203"/>
            <a:ext cx="1261511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1928270" y="5013600"/>
            <a:ext cx="877959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endParaRPr lang="en-GB" sz="1015" dirty="0">
              <a:solidFill>
                <a:srgbClr val="FFFFFF"/>
              </a:solidFill>
            </a:endParaRPr>
          </a:p>
        </p:txBody>
      </p:sp>
      <p:sp>
        <p:nvSpPr>
          <p:cNvPr id="110" name="Right Arrow 109"/>
          <p:cNvSpPr/>
          <p:nvPr/>
        </p:nvSpPr>
        <p:spPr bwMode="auto">
          <a:xfrm>
            <a:off x="2337391" y="5947863"/>
            <a:ext cx="468838" cy="411761"/>
          </a:xfrm>
          <a:prstGeom prst="rightArrow">
            <a:avLst>
              <a:gd name="adj1" fmla="val 99043"/>
              <a:gd name="adj2" fmla="val 13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19" tIns="7619" rIns="7619" bIns="7619" numCol="1" rtlCol="0" anchor="ctr" anchorCtr="0" compatLnSpc="1">
            <a:prstTxWarp prst="textNoShape">
              <a:avLst/>
            </a:prstTxWarp>
          </a:bodyPr>
          <a:lstStyle/>
          <a:p>
            <a:pPr algn="ctr" defTabSz="193522" eaLnBrk="0" hangingPunct="0">
              <a:spcBef>
                <a:spcPct val="50000"/>
              </a:spcBef>
            </a:pPr>
            <a:r>
              <a:rPr lang="en-GB" sz="1015" dirty="0">
                <a:solidFill>
                  <a:srgbClr val="002569"/>
                </a:solidFill>
              </a:rPr>
              <a:t>H SAF</a:t>
            </a:r>
          </a:p>
        </p:txBody>
      </p:sp>
      <p:pic>
        <p:nvPicPr>
          <p:cNvPr id="52" name="Picture 51" descr="SAFNetwork_NoName_Revers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4174" y="58827"/>
            <a:ext cx="1305656" cy="730940"/>
          </a:xfrm>
          <a:prstGeom prst="rect">
            <a:avLst/>
          </a:prstGeom>
        </p:spPr>
      </p:pic>
      <p:pic>
        <p:nvPicPr>
          <p:cNvPr id="53" name="Picture 52" descr="SAFNetwork_NoName_Revers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063" y="5788273"/>
            <a:ext cx="1305656" cy="7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 Network and the EUMETSAT Programmes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13" y="955348"/>
            <a:ext cx="5922698" cy="5668736"/>
          </a:xfrm>
        </p:spPr>
        <p:txBody>
          <a:bodyPr>
            <a:noAutofit/>
          </a:bodyPr>
          <a:lstStyle/>
          <a:p>
            <a:pPr marL="408853" indent="-408853">
              <a:spcBef>
                <a:spcPts val="1108"/>
              </a:spcBef>
            </a:pPr>
            <a:r>
              <a:rPr lang="en-GB" sz="2215" dirty="0"/>
              <a:t>SAFs embedded financially in EUMETSAT Mandatory Programmes beginning with </a:t>
            </a:r>
            <a:r>
              <a:rPr lang="en-GB" sz="2215" dirty="0" err="1" smtClean="0"/>
              <a:t>Meteosat</a:t>
            </a:r>
            <a:r>
              <a:rPr lang="en-GB" sz="2215" dirty="0" smtClean="0"/>
              <a:t> 2</a:t>
            </a:r>
            <a:r>
              <a:rPr lang="en-GB" sz="2215" baseline="30000" dirty="0" smtClean="0"/>
              <a:t>nd</a:t>
            </a:r>
            <a:r>
              <a:rPr lang="en-GB" sz="2215" dirty="0" smtClean="0"/>
              <a:t> Generation and continued with EUMETSAT Polar Systems EPS (Metop satellites).</a:t>
            </a:r>
            <a:endParaRPr lang="en-GB" sz="2215" dirty="0"/>
          </a:p>
          <a:p>
            <a:pPr marL="408853" indent="-408853">
              <a:spcBef>
                <a:spcPts val="1108"/>
              </a:spcBef>
            </a:pPr>
            <a:r>
              <a:rPr lang="en-GB" sz="2215" dirty="0" smtClean="0"/>
              <a:t>Within the new generation programmes MTG </a:t>
            </a:r>
            <a:r>
              <a:rPr lang="en-GB" sz="2215" dirty="0"/>
              <a:t>and EPS-SG, SAFs have assigned responsibilities for </a:t>
            </a:r>
            <a:r>
              <a:rPr lang="en-GB" sz="2215" b="1" dirty="0" smtClean="0"/>
              <a:t>Day 1 products </a:t>
            </a:r>
            <a:r>
              <a:rPr lang="en-GB" sz="2215" dirty="0" smtClean="0"/>
              <a:t>(continuity).</a:t>
            </a:r>
            <a:endParaRPr lang="en-GB" sz="2215" dirty="0"/>
          </a:p>
          <a:p>
            <a:pPr marL="408853" indent="-408853">
              <a:spcBef>
                <a:spcPts val="1108"/>
              </a:spcBef>
            </a:pPr>
            <a:r>
              <a:rPr lang="en-GB" sz="2215" dirty="0"/>
              <a:t>Success of Programmes and operational status of satellites depend </a:t>
            </a:r>
            <a:r>
              <a:rPr lang="en-GB" sz="2215" dirty="0" smtClean="0"/>
              <a:t>also on </a:t>
            </a:r>
            <a:r>
              <a:rPr lang="en-GB" sz="2215" dirty="0"/>
              <a:t>SAF developments</a:t>
            </a:r>
          </a:p>
          <a:p>
            <a:pPr marL="408853" indent="-408853">
              <a:spcBef>
                <a:spcPts val="1108"/>
              </a:spcBef>
            </a:pPr>
            <a:r>
              <a:rPr lang="en-GB" sz="2215" dirty="0" smtClean="0"/>
              <a:t>Next Phase CDOP 4 (2022-2027) targets Day-1 services plus the full exploitation of the new sensors capabilities</a:t>
            </a:r>
            <a:endParaRPr lang="en-GB" sz="2215" dirty="0"/>
          </a:p>
          <a:p>
            <a:pPr marL="408853" indent="-408853">
              <a:spcBef>
                <a:spcPts val="1108"/>
              </a:spcBef>
            </a:pPr>
            <a:endParaRPr lang="en-GB" sz="2215" dirty="0"/>
          </a:p>
          <a:p>
            <a:pPr>
              <a:spcBef>
                <a:spcPts val="1108"/>
              </a:spcBef>
            </a:pPr>
            <a:endParaRPr lang="en-GB" sz="2215" dirty="0"/>
          </a:p>
        </p:txBody>
      </p:sp>
      <p:pic>
        <p:nvPicPr>
          <p:cNvPr id="372738" name="Picture 2" descr="News - 081204 - MT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726" y="1073047"/>
            <a:ext cx="2725615" cy="2044212"/>
          </a:xfrm>
          <a:prstGeom prst="rect">
            <a:avLst/>
          </a:prstGeom>
          <a:noFill/>
        </p:spPr>
      </p:pic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109" y="3485072"/>
            <a:ext cx="2677172" cy="11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41" name="Picture 5" descr="http://www.eumetsat.int/website/wcm/idc/groups/ops/documents/resource/x210/z19s/~edisp/tn_mtg_logo@t~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4111" y="4894771"/>
            <a:ext cx="1245577" cy="1245577"/>
          </a:xfrm>
          <a:prstGeom prst="rect">
            <a:avLst/>
          </a:prstGeom>
          <a:noFill/>
        </p:spPr>
      </p:pic>
      <p:pic>
        <p:nvPicPr>
          <p:cNvPr id="372743" name="Picture 7" descr="http://www.eumetsat.int/website/wcm/idc/groups/ops/documents/resource/mday/oduw/~edisp/tn_sat_eps-sg@t~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8140" y="4953386"/>
            <a:ext cx="1186962" cy="1186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7327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" y="108180"/>
            <a:ext cx="9143999" cy="6483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03" y="130196"/>
            <a:ext cx="7321396" cy="613262"/>
          </a:xfrm>
        </p:spPr>
        <p:txBody>
          <a:bodyPr/>
          <a:lstStyle/>
          <a:p>
            <a:r>
              <a:rPr lang="en-US" dirty="0"/>
              <a:t>EUMETSAT </a:t>
            </a:r>
            <a:r>
              <a:rPr lang="en-US" dirty="0" smtClean="0"/>
              <a:t>missions </a:t>
            </a:r>
            <a:r>
              <a:rPr lang="en-US" dirty="0"/>
              <a:t>– current </a:t>
            </a:r>
            <a:r>
              <a:rPr lang="en-US" dirty="0" smtClean="0"/>
              <a:t>and future</a:t>
            </a:r>
            <a:endParaRPr lang="en-GB" dirty="0"/>
          </a:p>
        </p:txBody>
      </p:sp>
      <p:pic>
        <p:nvPicPr>
          <p:cNvPr id="4" name="Picture 3" descr="altimetry_0017_Jason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33685">
            <a:off x="2363902" y="5034626"/>
            <a:ext cx="739714" cy="464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3099" y="4644614"/>
            <a:ext cx="58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JASON-2</a:t>
            </a: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/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2009</a:t>
            </a:r>
          </a:p>
        </p:txBody>
      </p:sp>
      <p:pic>
        <p:nvPicPr>
          <p:cNvPr id="6" name="Picture 5" descr="altimetry_0017_Jason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46714">
            <a:off x="3687165" y="5292328"/>
            <a:ext cx="985330" cy="618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7922" y="5117333"/>
            <a:ext cx="58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Sentinel-3A</a:t>
            </a: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/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2016</a:t>
            </a:r>
          </a:p>
        </p:txBody>
      </p:sp>
      <p:pic>
        <p:nvPicPr>
          <p:cNvPr id="8" name="Content Placeholder 7" descr="altimetry_0000_Jason-C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18868491">
            <a:off x="5914413" y="5568986"/>
            <a:ext cx="832309" cy="37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05006" y="6030890"/>
            <a:ext cx="139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JASON-CS/</a:t>
            </a:r>
            <a:b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dirty="0" smtClean="0">
                <a:solidFill>
                  <a:srgbClr val="279989">
                    <a:lumMod val="60000"/>
                    <a:lumOff val="40000"/>
                  </a:srgbClr>
                </a:solidFill>
              </a:rPr>
              <a:t>SENTINEL-6 “Mike </a:t>
            </a:r>
            <a:r>
              <a:rPr lang="en-GB" sz="600" dirty="0" err="1" smtClean="0">
                <a:solidFill>
                  <a:srgbClr val="279989">
                    <a:lumMod val="60000"/>
                    <a:lumOff val="40000"/>
                  </a:srgbClr>
                </a:solidFill>
              </a:rPr>
              <a:t>Freilich</a:t>
            </a:r>
            <a:r>
              <a:rPr lang="en-GB" sz="600" dirty="0" smtClean="0">
                <a:solidFill>
                  <a:srgbClr val="279989">
                    <a:lumMod val="60000"/>
                    <a:lumOff val="40000"/>
                  </a:srgbClr>
                </a:solidFill>
              </a:rPr>
              <a:t>”</a:t>
            </a: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/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US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2021</a:t>
            </a:r>
            <a:endParaRPr lang="en-GB" sz="600" b="0" dirty="0">
              <a:solidFill>
                <a:srgbClr val="279989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" name="Picture 5" descr="Sentinel-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78179">
            <a:off x="2334404" y="4244903"/>
            <a:ext cx="1023332" cy="71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392890" y="5463215"/>
            <a:ext cx="58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JASON-3</a:t>
            </a: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/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2016</a:t>
            </a:r>
          </a:p>
        </p:txBody>
      </p:sp>
      <p:pic>
        <p:nvPicPr>
          <p:cNvPr id="14" name="Picture 6" descr="metop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286163">
            <a:off x="2751959" y="2731841"/>
            <a:ext cx="726180" cy="54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619073" y="3697857"/>
            <a:ext cx="58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FEDB00"/>
                </a:solidFill>
              </a:rPr>
              <a:t>Metop-A</a:t>
            </a:r>
            <a:r>
              <a:rPr lang="en-GB" sz="600" b="0" dirty="0">
                <a:solidFill>
                  <a:srgbClr val="FEDB00"/>
                </a:solidFill>
              </a:rPr>
              <a:t/>
            </a:r>
            <a:br>
              <a:rPr lang="en-GB" sz="600" b="0" dirty="0">
                <a:solidFill>
                  <a:srgbClr val="FEDB00"/>
                </a:solidFill>
              </a:rPr>
            </a:br>
            <a:r>
              <a:rPr lang="en-GB" sz="600" b="0" dirty="0">
                <a:solidFill>
                  <a:srgbClr val="FEDB00"/>
                </a:solidFill>
              </a:rPr>
              <a:t>2007</a:t>
            </a:r>
          </a:p>
        </p:txBody>
      </p:sp>
      <p:pic>
        <p:nvPicPr>
          <p:cNvPr id="16" name="Picture 6" descr="metop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286163">
            <a:off x="3491426" y="2731840"/>
            <a:ext cx="726180" cy="54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358541" y="3697856"/>
            <a:ext cx="58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FEDB00"/>
                </a:solidFill>
              </a:rPr>
              <a:t>Metop-B</a:t>
            </a:r>
            <a:r>
              <a:rPr lang="en-GB" sz="600" b="0" dirty="0">
                <a:solidFill>
                  <a:srgbClr val="FEDB00"/>
                </a:solidFill>
              </a:rPr>
              <a:t/>
            </a:r>
            <a:br>
              <a:rPr lang="en-GB" sz="600" b="0" dirty="0">
                <a:solidFill>
                  <a:srgbClr val="FEDB00"/>
                </a:solidFill>
              </a:rPr>
            </a:br>
            <a:r>
              <a:rPr lang="en-GB" sz="600" b="0" dirty="0">
                <a:solidFill>
                  <a:srgbClr val="FEDB00"/>
                </a:solidFill>
              </a:rPr>
              <a:t>2013</a:t>
            </a:r>
          </a:p>
        </p:txBody>
      </p:sp>
      <p:pic>
        <p:nvPicPr>
          <p:cNvPr id="18" name="Picture 6" descr="metop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286163">
            <a:off x="4659758" y="2731840"/>
            <a:ext cx="726180" cy="54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533345" y="3697856"/>
            <a:ext cx="586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FEDB00"/>
                </a:solidFill>
              </a:rPr>
              <a:t>Metop-C</a:t>
            </a:r>
            <a:r>
              <a:rPr lang="en-GB" sz="600" b="0" dirty="0">
                <a:solidFill>
                  <a:srgbClr val="FEDB00"/>
                </a:solidFill>
              </a:rPr>
              <a:t/>
            </a:r>
            <a:br>
              <a:rPr lang="en-GB" sz="600" b="0" dirty="0">
                <a:solidFill>
                  <a:srgbClr val="FEDB00"/>
                </a:solidFill>
              </a:rPr>
            </a:br>
            <a:r>
              <a:rPr lang="en-GB" sz="600" b="0" dirty="0">
                <a:solidFill>
                  <a:srgbClr val="FEDB00"/>
                </a:solidFill>
              </a:rPr>
              <a:t>2019</a:t>
            </a:r>
          </a:p>
        </p:txBody>
      </p:sp>
      <p:pic>
        <p:nvPicPr>
          <p:cNvPr id="20" name="Picture 177" descr="Metop_Second_Generationv02-ES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361089">
            <a:off x="6390794" y="2641719"/>
            <a:ext cx="671072" cy="56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382006" y="3715745"/>
            <a:ext cx="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FEDB00"/>
                </a:solidFill>
              </a:rPr>
              <a:t>Metop-SG A</a:t>
            </a:r>
          </a:p>
          <a:p>
            <a:pPr defTabSz="844083"/>
            <a:r>
              <a:rPr lang="en-GB" sz="600" b="0" dirty="0">
                <a:solidFill>
                  <a:srgbClr val="FEDB00"/>
                </a:solidFill>
              </a:rPr>
              <a:t>Sounding &amp; Imagery</a:t>
            </a:r>
            <a:br>
              <a:rPr lang="en-GB" sz="600" b="0" dirty="0">
                <a:solidFill>
                  <a:srgbClr val="FEDB00"/>
                </a:solidFill>
              </a:rPr>
            </a:br>
            <a:r>
              <a:rPr lang="en-GB" sz="600" b="0" dirty="0">
                <a:solidFill>
                  <a:srgbClr val="FEDB00"/>
                </a:solidFill>
              </a:rPr>
              <a:t>2022</a:t>
            </a:r>
          </a:p>
        </p:txBody>
      </p:sp>
      <p:pic>
        <p:nvPicPr>
          <p:cNvPr id="22" name="Picture 178" descr="Metop_Second_Generation-ESA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2590" y="2593002"/>
            <a:ext cx="661614" cy="72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7455438" y="3697855"/>
            <a:ext cx="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FEDB00"/>
                </a:solidFill>
              </a:rPr>
              <a:t>Metop-SG B</a:t>
            </a:r>
          </a:p>
          <a:p>
            <a:pPr defTabSz="844083"/>
            <a:r>
              <a:rPr lang="en-GB" sz="600" b="0" dirty="0">
                <a:solidFill>
                  <a:srgbClr val="FEDB00"/>
                </a:solidFill>
              </a:rPr>
              <a:t>Microwave Imagery</a:t>
            </a:r>
            <a:br>
              <a:rPr lang="en-GB" sz="600" b="0" dirty="0">
                <a:solidFill>
                  <a:srgbClr val="FEDB00"/>
                </a:solidFill>
              </a:rPr>
            </a:br>
            <a:r>
              <a:rPr lang="en-GB" sz="600" b="0" dirty="0">
                <a:solidFill>
                  <a:srgbClr val="FEDB00"/>
                </a:solidFill>
              </a:rPr>
              <a:t>2023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97830" y="6106382"/>
            <a:ext cx="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Sentinel-5 </a:t>
            </a:r>
          </a:p>
          <a:p>
            <a:pPr defTabSz="844083"/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on Metop-SG A</a:t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2022</a:t>
            </a:r>
          </a:p>
        </p:txBody>
      </p:sp>
      <p:pic>
        <p:nvPicPr>
          <p:cNvPr id="26" name="Content Placeholder 3" descr="msg.png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473025" y="1735780"/>
            <a:ext cx="554998" cy="560267"/>
          </a:xfrm>
        </p:spPr>
      </p:pic>
      <p:pic>
        <p:nvPicPr>
          <p:cNvPr id="27" name="Content Placeholder 3" descr="ms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0291" y="1401367"/>
            <a:ext cx="561106" cy="5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Content Placeholder 3" descr="ms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582" y="1127844"/>
            <a:ext cx="713390" cy="7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Content Placeholder 3" descr="msg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42415" y="986584"/>
            <a:ext cx="713390" cy="7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201979">
            <a:off x="6380245" y="632033"/>
            <a:ext cx="854690" cy="13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909463">
            <a:off x="7476985" y="603055"/>
            <a:ext cx="744898" cy="119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8166587" y="6072248"/>
            <a:ext cx="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Sentinel-4</a:t>
            </a:r>
          </a:p>
          <a:p>
            <a:pPr defTabSz="844083"/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on MTG-S</a:t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2023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27645" y="1617641"/>
            <a:ext cx="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00B5E2"/>
                </a:solidFill>
              </a:rPr>
              <a:t>MTG-S</a:t>
            </a:r>
          </a:p>
          <a:p>
            <a:pPr defTabSz="844083"/>
            <a:r>
              <a:rPr lang="en-GB" sz="600" b="0" dirty="0">
                <a:solidFill>
                  <a:srgbClr val="00B5E2"/>
                </a:solidFill>
              </a:rPr>
              <a:t>Sounding</a:t>
            </a:r>
            <a:br>
              <a:rPr lang="en-GB" sz="600" b="0" dirty="0">
                <a:solidFill>
                  <a:srgbClr val="00B5E2"/>
                </a:solidFill>
              </a:rPr>
            </a:br>
            <a:r>
              <a:rPr lang="en-GB" sz="600" b="0" dirty="0">
                <a:solidFill>
                  <a:srgbClr val="00B5E2"/>
                </a:solidFill>
              </a:rPr>
              <a:t>2023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54213" y="1708250"/>
            <a:ext cx="89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00B5E2"/>
                </a:solidFill>
              </a:rPr>
              <a:t>MTG-I</a:t>
            </a:r>
          </a:p>
          <a:p>
            <a:pPr defTabSz="844083"/>
            <a:r>
              <a:rPr lang="en-GB" sz="600" b="0" dirty="0">
                <a:solidFill>
                  <a:srgbClr val="00B5E2"/>
                </a:solidFill>
              </a:rPr>
              <a:t>Imagery</a:t>
            </a:r>
            <a:br>
              <a:rPr lang="en-GB" sz="600" b="0" dirty="0">
                <a:solidFill>
                  <a:srgbClr val="00B5E2"/>
                </a:solidFill>
              </a:rPr>
            </a:br>
            <a:r>
              <a:rPr lang="en-GB" sz="600" b="0" dirty="0">
                <a:solidFill>
                  <a:srgbClr val="00B5E2"/>
                </a:solidFill>
              </a:rPr>
              <a:t>2021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780714" y="1748446"/>
            <a:ext cx="98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00B5E2"/>
                </a:solidFill>
              </a:rPr>
              <a:t>MSG-4 / Meteosat-11</a:t>
            </a:r>
            <a:r>
              <a:rPr lang="en-GB" sz="600" b="0" dirty="0">
                <a:solidFill>
                  <a:srgbClr val="00B5E2"/>
                </a:solidFill>
              </a:rPr>
              <a:t/>
            </a:r>
            <a:br>
              <a:rPr lang="en-GB" sz="600" b="0" dirty="0">
                <a:solidFill>
                  <a:srgbClr val="00B5E2"/>
                </a:solidFill>
              </a:rPr>
            </a:br>
            <a:r>
              <a:rPr lang="en-GB" sz="600" b="0" dirty="0">
                <a:solidFill>
                  <a:srgbClr val="00B5E2"/>
                </a:solidFill>
              </a:rPr>
              <a:t>In-Orbit Storage 2016</a:t>
            </a:r>
          </a:p>
          <a:p>
            <a:pPr defTabSz="844083"/>
            <a:r>
              <a:rPr lang="en-GB" sz="600" b="0" dirty="0">
                <a:solidFill>
                  <a:srgbClr val="00B5E2"/>
                </a:solidFill>
              </a:rPr>
              <a:t>Prime Satellite 2018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38405" y="1848008"/>
            <a:ext cx="98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00B5E2"/>
                </a:solidFill>
              </a:rPr>
              <a:t>Meteosat-10</a:t>
            </a:r>
            <a:endParaRPr lang="en-GB" sz="600" b="0" dirty="0">
              <a:solidFill>
                <a:srgbClr val="00B5E2"/>
              </a:solidFill>
            </a:endParaRPr>
          </a:p>
          <a:p>
            <a:pPr defTabSz="844083"/>
            <a:r>
              <a:rPr lang="en-US" sz="600" b="0" dirty="0">
                <a:solidFill>
                  <a:srgbClr val="00B5E2"/>
                </a:solidFill>
              </a:rPr>
              <a:t>2013</a:t>
            </a:r>
            <a:endParaRPr lang="en-GB" sz="600" b="0" dirty="0">
              <a:solidFill>
                <a:srgbClr val="00B5E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37968" y="1986917"/>
            <a:ext cx="98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00B5E2"/>
                </a:solidFill>
              </a:rPr>
              <a:t>Meteosat-9</a:t>
            </a:r>
            <a:endParaRPr lang="en-GB" sz="600" b="0" dirty="0">
              <a:solidFill>
                <a:srgbClr val="00B5E2"/>
              </a:solidFill>
            </a:endParaRPr>
          </a:p>
          <a:p>
            <a:pPr defTabSz="844083"/>
            <a:r>
              <a:rPr lang="en-US" sz="600" b="0" dirty="0">
                <a:solidFill>
                  <a:srgbClr val="00B5E2"/>
                </a:solidFill>
              </a:rPr>
              <a:t>2006</a:t>
            </a:r>
            <a:endParaRPr lang="en-GB" sz="600" b="0" dirty="0">
              <a:solidFill>
                <a:srgbClr val="00B5E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15909" y="2305864"/>
            <a:ext cx="98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00B5E2"/>
                </a:solidFill>
              </a:rPr>
              <a:t>Meteosat-8</a:t>
            </a:r>
            <a:endParaRPr lang="en-GB" sz="600" b="0" dirty="0">
              <a:solidFill>
                <a:srgbClr val="00B5E2"/>
              </a:solidFill>
            </a:endParaRPr>
          </a:p>
          <a:p>
            <a:pPr defTabSz="844083"/>
            <a:r>
              <a:rPr lang="en-US" sz="600" b="0" dirty="0">
                <a:solidFill>
                  <a:srgbClr val="00B5E2"/>
                </a:solidFill>
              </a:rPr>
              <a:t>2004</a:t>
            </a:r>
            <a:endParaRPr lang="en-GB" sz="600" b="0" dirty="0">
              <a:solidFill>
                <a:srgbClr val="00B5E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23479" y="6029592"/>
            <a:ext cx="58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GB" sz="600" dirty="0">
                <a:solidFill>
                  <a:srgbClr val="279989">
                    <a:lumMod val="60000"/>
                    <a:lumOff val="40000"/>
                  </a:srgbClr>
                </a:solidFill>
              </a:rPr>
              <a:t>Sentinel-3B</a:t>
            </a: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/>
            </a:r>
            <a:b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</a:br>
            <a:r>
              <a:rPr lang="en-GB" sz="600" b="0" dirty="0">
                <a:solidFill>
                  <a:srgbClr val="279989">
                    <a:lumMod val="60000"/>
                    <a:lumOff val="40000"/>
                  </a:srgbClr>
                </a:solidFill>
              </a:rPr>
              <a:t>2018</a:t>
            </a:r>
          </a:p>
        </p:txBody>
      </p:sp>
      <p:pic>
        <p:nvPicPr>
          <p:cNvPr id="40" name="Picture 5" descr="Sentinel-3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78179">
            <a:off x="4658233" y="5373491"/>
            <a:ext cx="1023332" cy="71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5142" y="1192268"/>
            <a:ext cx="11753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GB" sz="1050" dirty="0">
                <a:solidFill>
                  <a:srgbClr val="002569">
                    <a:lumMod val="60000"/>
                    <a:lumOff val="40000"/>
                  </a:srgbClr>
                </a:solidFill>
              </a:rPr>
              <a:t>Geostationary </a:t>
            </a:r>
          </a:p>
          <a:p>
            <a:pPr defTabSz="844083"/>
            <a:r>
              <a:rPr lang="en-GB" sz="1050" dirty="0">
                <a:solidFill>
                  <a:srgbClr val="002569">
                    <a:lumMod val="60000"/>
                    <a:lumOff val="40000"/>
                  </a:srgbClr>
                </a:solidFill>
              </a:rPr>
              <a:t>Programmes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5142" y="3314661"/>
            <a:ext cx="10823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GB" sz="1050" dirty="0">
                <a:solidFill>
                  <a:srgbClr val="FFFF00"/>
                </a:solidFill>
              </a:rPr>
              <a:t>Polar </a:t>
            </a:r>
          </a:p>
          <a:p>
            <a:pPr defTabSz="844083"/>
            <a:r>
              <a:rPr lang="en-GB" sz="1050" dirty="0">
                <a:solidFill>
                  <a:srgbClr val="FFFF00"/>
                </a:solidFill>
              </a:rPr>
              <a:t>Programmes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2393" y="2160382"/>
            <a:ext cx="10823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GB" sz="1050" dirty="0">
                <a:solidFill>
                  <a:srgbClr val="FFFFFF"/>
                </a:solidFill>
              </a:rPr>
              <a:t>Mandatory </a:t>
            </a:r>
          </a:p>
          <a:p>
            <a:pPr defTabSz="844083"/>
            <a:r>
              <a:rPr lang="en-GB" sz="1050" dirty="0">
                <a:solidFill>
                  <a:srgbClr val="FFFFFF"/>
                </a:solidFill>
              </a:rPr>
              <a:t>Programmes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4330" y="4733155"/>
            <a:ext cx="13740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/>
            <a:r>
              <a:rPr lang="en-GB" sz="1050" dirty="0">
                <a:solidFill>
                  <a:srgbClr val="002569">
                    <a:lumMod val="40000"/>
                    <a:lumOff val="60000"/>
                  </a:srgbClr>
                </a:solidFill>
              </a:rPr>
              <a:t>Optional and </a:t>
            </a:r>
          </a:p>
          <a:p>
            <a:pPr defTabSz="844083"/>
            <a:r>
              <a:rPr lang="en-GB" sz="1050" dirty="0">
                <a:solidFill>
                  <a:srgbClr val="002569">
                    <a:lumMod val="40000"/>
                    <a:lumOff val="60000"/>
                  </a:srgbClr>
                </a:solidFill>
              </a:rPr>
              <a:t>Third Party </a:t>
            </a:r>
          </a:p>
          <a:p>
            <a:pPr defTabSz="844083"/>
            <a:r>
              <a:rPr lang="en-GB" sz="1050" dirty="0">
                <a:solidFill>
                  <a:srgbClr val="002569">
                    <a:lumMod val="40000"/>
                    <a:lumOff val="60000"/>
                  </a:srgbClr>
                </a:solidFill>
              </a:rPr>
              <a:t>Programmes </a:t>
            </a:r>
          </a:p>
          <a:p>
            <a:pPr defTabSz="844083"/>
            <a:r>
              <a:rPr lang="en-GB" sz="1050" dirty="0">
                <a:solidFill>
                  <a:srgbClr val="002569">
                    <a:lumMod val="40000"/>
                    <a:lumOff val="60000"/>
                  </a:srgbClr>
                </a:solidFill>
              </a:rPr>
              <a:t>(incl. Copernicus)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 flipV="1">
            <a:off x="6923205" y="3440098"/>
            <a:ext cx="532233" cy="2575675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8099872" y="1418794"/>
            <a:ext cx="347124" cy="4457694"/>
          </a:xfrm>
          <a:prstGeom prst="straightConnector1">
            <a:avLst/>
          </a:prstGeom>
          <a:solidFill>
            <a:schemeClr val="bg2"/>
          </a:solidFill>
          <a:ln w="127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746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alpha val="80000"/>
            </a:schemeClr>
          </a:solidFill>
        </p:spPr>
        <p:txBody>
          <a:bodyPr/>
          <a:lstStyle/>
          <a:p>
            <a:r>
              <a:rPr lang="en-US" sz="2400" dirty="0" err="1"/>
              <a:t>Meteosat</a:t>
            </a:r>
            <a:r>
              <a:rPr lang="en-US" sz="2400" dirty="0"/>
              <a:t> Third Generation: Imaging mission (MTG-I)</a:t>
            </a:r>
            <a:endParaRPr lang="en-GB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75659">
            <a:off x="2397396" y="1643329"/>
            <a:ext cx="2324998" cy="409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334320" y="1698651"/>
            <a:ext cx="3581080" cy="3858652"/>
          </a:xfrm>
          <a:prstGeom prst="rect">
            <a:avLst/>
          </a:prstGeom>
        </p:spPr>
        <p:txBody>
          <a:bodyPr/>
          <a:lstStyle/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GB" sz="1650" b="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Flexible Combined Imager (FCI) - Imagery mission implemented by two MTG-I satellites</a:t>
            </a:r>
          </a:p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US" sz="1650" b="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Full disc imagery every 10 minutes in 16 bands</a:t>
            </a:r>
          </a:p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US" sz="1650" b="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Fast imagery of Europe every 2.5 minutes</a:t>
            </a:r>
          </a:p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US" sz="1650" b="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 Lightning Imager (LI)</a:t>
            </a:r>
          </a:p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endParaRPr lang="en-US" sz="1650" b="0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US" sz="21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Start of operations in 2022</a:t>
            </a:r>
          </a:p>
          <a:p>
            <a:pPr marL="257175" indent="-257175" defTabSz="685800" eaLnBrk="0" hangingPunct="0">
              <a:spcBef>
                <a:spcPct val="20000"/>
              </a:spcBef>
              <a:buClr>
                <a:srgbClr val="00B5E2"/>
              </a:buClr>
              <a:buFont typeface="Arial" panose="020B0604020202020204" pitchFamily="34" charset="0"/>
              <a:buChar char="•"/>
              <a:tabLst>
                <a:tab pos="407194" algn="l"/>
              </a:tabLst>
              <a:defRPr/>
            </a:pPr>
            <a:r>
              <a:rPr lang="en-US" sz="21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Operational exploitation: </a:t>
            </a:r>
            <a:br>
              <a:rPr lang="en-US" sz="21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2022-2042</a:t>
            </a:r>
            <a:endParaRPr lang="en-GB" sz="2100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30936">
            <a:off x="703976" y="1584832"/>
            <a:ext cx="1643823" cy="28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2010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MTG </a:t>
            </a:r>
            <a:r>
              <a:rPr lang="en-US" dirty="0"/>
              <a:t>I</a:t>
            </a:r>
            <a:r>
              <a:rPr lang="en-US" dirty="0" smtClean="0"/>
              <a:t>mager (FCI): higher spatial resolution imagery</a:t>
            </a:r>
            <a:endParaRPr lang="en-GB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27149" y="4969928"/>
            <a:ext cx="9157062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Czech </a:t>
            </a:r>
            <a:r>
              <a:rPr lang="de-DE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r>
              <a:rPr lang="de-DE" sz="18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M. </a:t>
            </a:r>
            <a:r>
              <a:rPr lang="en-US" sz="1200" dirty="0" err="1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Setvak</a:t>
            </a:r>
            <a: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Kerkmann; 16 Nov 2018, 01.37 UTC</a:t>
            </a:r>
            <a:b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panel: simulated FCI imagery at ~2 km horizontal resolution </a:t>
            </a:r>
            <a:b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km at nadir), based on NOAA Suomi-NPP VIIRS data</a:t>
            </a:r>
          </a:p>
          <a:p>
            <a:pPr defTabSz="685800">
              <a:defRPr/>
            </a:pPr>
            <a:r>
              <a:rPr lang="en-US" sz="1200" dirty="0">
                <a:solidFill>
                  <a:srgbClr val="002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panel: MSG SEVIRI imagery at 5 km horizontal resolution (3 km at nadir)</a:t>
            </a:r>
            <a:endParaRPr lang="de-DE" sz="1200" dirty="0">
              <a:solidFill>
                <a:srgbClr val="002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9" y="1149817"/>
            <a:ext cx="3718064" cy="3526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5954" y="4314811"/>
            <a:ext cx="1217000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srgbClr val="FF0000"/>
                </a:solidFill>
                <a:latin typeface="Tahoma"/>
              </a:rPr>
              <a:t>Current</a:t>
            </a:r>
            <a:endParaRPr lang="en-GB" sz="2100" dirty="0">
              <a:solidFill>
                <a:srgbClr val="FF0000"/>
              </a:solidFill>
              <a:latin typeface="Tahoma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09" y="1149817"/>
            <a:ext cx="3968582" cy="3580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7478" y="4434621"/>
            <a:ext cx="1077539" cy="4154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srgbClr val="FF0000"/>
                </a:solidFill>
                <a:latin typeface="Tahoma"/>
              </a:rPr>
              <a:t>Future</a:t>
            </a:r>
            <a:endParaRPr lang="en-GB" sz="2100" dirty="0">
              <a:solidFill>
                <a:srgbClr val="FF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40670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S Quarterly Divisional Meeting 2017__1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accent5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eaLnBrk="0" hangingPunct="0">
          <a:spcBef>
            <a:spcPct val="50000"/>
          </a:spcBef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.pptx" id="{74D11CF4-821E-403E-9F47-D1CEF346C37C}" vid="{61053D81-3F94-49E3-A8DF-589050722846}"/>
    </a:ext>
  </a:extLst>
</a:theme>
</file>

<file path=ppt/theme/theme5.xml><?xml version="1.0" encoding="utf-8"?>
<a:theme xmlns:a="http://schemas.openxmlformats.org/drawingml/2006/main" name="1_PRS Quarterly Divisional Meeting 2017__1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accent5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eaLnBrk="0" hangingPunct="0">
          <a:spcBef>
            <a:spcPct val="50000"/>
          </a:spcBef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.pptx" id="{74D11CF4-821E-403E-9F47-D1CEF346C37C}" vid="{61053D81-3F94-49E3-A8DF-589050722846}"/>
    </a:ext>
  </a:extLst>
</a:theme>
</file>

<file path=ppt/theme/theme6.xml><?xml version="1.0" encoding="utf-8"?>
<a:theme xmlns:a="http://schemas.openxmlformats.org/drawingml/2006/main" name="3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7.xml><?xml version="1.0" encoding="utf-8"?>
<a:theme xmlns:a="http://schemas.openxmlformats.org/drawingml/2006/main" name="5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8.xml><?xml version="1.0" encoding="utf-8"?>
<a:theme xmlns:a="http://schemas.openxmlformats.org/drawingml/2006/main" name="1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9.xml><?xml version="1.0" encoding="utf-8"?>
<a:theme xmlns:a="http://schemas.openxmlformats.org/drawingml/2006/main" name="6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(viewgraph VWG) Landscape Template</Template>
  <TotalTime>4846</TotalTime>
  <Words>1416</Words>
  <Application>Microsoft Office PowerPoint</Application>
  <PresentationFormat>On-screen Show (4:3)</PresentationFormat>
  <Paragraphs>321</Paragraphs>
  <Slides>21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Century Gothic</vt:lpstr>
      <vt:lpstr>Helvetica</vt:lpstr>
      <vt:lpstr>Tahoma</vt:lpstr>
      <vt:lpstr>Times New Roman</vt:lpstr>
      <vt:lpstr>Wingdings</vt:lpstr>
      <vt:lpstr>Viewgraph Landscape Template</vt:lpstr>
      <vt:lpstr>2_Viewgraph Landscape Template</vt:lpstr>
      <vt:lpstr>4_Viewgraph Landscape Template</vt:lpstr>
      <vt:lpstr>PRS Quarterly Divisional Meeting 2017__1</vt:lpstr>
      <vt:lpstr>1_PRS Quarterly Divisional Meeting 2017__1</vt:lpstr>
      <vt:lpstr>3_Viewgraph Landscape Template</vt:lpstr>
      <vt:lpstr>5_Viewgraph Landscape Template</vt:lpstr>
      <vt:lpstr>1_Viewgraph Landscape Template</vt:lpstr>
      <vt:lpstr>6_Viewgraph Landscape Template</vt:lpstr>
      <vt:lpstr>Clip</vt:lpstr>
      <vt:lpstr>PowerPoint Presentation</vt:lpstr>
      <vt:lpstr>SAF concept</vt:lpstr>
      <vt:lpstr>EUMETSAT Network of Satellite Application Facilities</vt:lpstr>
      <vt:lpstr>Nature of operational satellite products</vt:lpstr>
      <vt:lpstr>35 years of SAF Development and Operations</vt:lpstr>
      <vt:lpstr>SAF Network and the EUMETSAT Programmes</vt:lpstr>
      <vt:lpstr>EUMETSAT missions – current and future</vt:lpstr>
      <vt:lpstr>Meteosat Third Generation: Imaging mission (MTG-I)</vt:lpstr>
      <vt:lpstr>MTG Imager (FCI): higher spatial resolution imagery</vt:lpstr>
      <vt:lpstr>MTG Imager (FCI):  New insights through higher temporal resolution</vt:lpstr>
      <vt:lpstr>MTG Full Operational Configuration</vt:lpstr>
      <vt:lpstr>MTG Data Products – Level 2 Geophysical products from SAFs</vt:lpstr>
      <vt:lpstr>The next generation of Polar Orbiting Satellites: Metop-SG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Anticipated headlines for SAF CDOP 4 (2022-2027)</vt:lpstr>
      <vt:lpstr>SAF activities for entering a new era</vt:lpstr>
      <vt:lpstr>Connect to the SAFs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Lothar Schueller</dc:creator>
  <cp:lastModifiedBy>Lothar Schueller</cp:lastModifiedBy>
  <cp:revision>89</cp:revision>
  <cp:lastPrinted>2006-03-06T14:11:17Z</cp:lastPrinted>
  <dcterms:created xsi:type="dcterms:W3CDTF">2018-05-18T12:15:21Z</dcterms:created>
  <dcterms:modified xsi:type="dcterms:W3CDTF">2020-02-05T07:41:26Z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1163769</vt:lpwstr>
  </property>
  <property fmtid="{D5CDD505-2E9C-101B-9397-08002B2CF9AE}" pid="3" name="DM_DOCNAME">
    <vt:lpwstr>SAF_overview_SnowWorkshop_Bern2020</vt:lpwstr>
  </property>
  <property fmtid="{D5CDD505-2E9C-101B-9397-08002B2CF9AE}" pid="4" name="DM_AUTHOR">
    <vt:lpwstr>Lothar Schueller</vt:lpwstr>
  </property>
  <property fmtid="{D5CDD505-2E9C-101B-9397-08002B2CF9AE}" pid="5" name="DM_E_DOC_NO">
    <vt:lpwstr>EUM/TSS/VWG/20/1163769</vt:lpwstr>
  </property>
  <property fmtid="{D5CDD505-2E9C-101B-9397-08002B2CF9AE}" pid="6" name="DM_E_VER_NO">
    <vt:lpwstr>1 Draft</vt:lpwstr>
  </property>
  <property fmtid="{D5CDD505-2E9C-101B-9397-08002B2CF9AE}" pid="7" name="DM_E_ISS_DATE">
    <vt:lpwstr>4 February 2020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